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257" r:id="rId3"/>
    <p:sldId id="260" r:id="rId4"/>
    <p:sldId id="261" r:id="rId5"/>
    <p:sldId id="410" r:id="rId6"/>
    <p:sldId id="265" r:id="rId7"/>
    <p:sldId id="407" r:id="rId8"/>
    <p:sldId id="408" r:id="rId9"/>
    <p:sldId id="409" r:id="rId10"/>
    <p:sldId id="411" r:id="rId11"/>
    <p:sldId id="412" r:id="rId12"/>
    <p:sldId id="361" r:id="rId13"/>
    <p:sldId id="414" r:id="rId14"/>
    <p:sldId id="415" r:id="rId15"/>
    <p:sldId id="413" r:id="rId16"/>
    <p:sldId id="471" r:id="rId17"/>
    <p:sldId id="472" r:id="rId18"/>
    <p:sldId id="473"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67" r:id="rId33"/>
    <p:sldId id="430" r:id="rId34"/>
    <p:sldId id="431" r:id="rId35"/>
    <p:sldId id="432" r:id="rId36"/>
    <p:sldId id="480" r:id="rId37"/>
    <p:sldId id="481" r:id="rId38"/>
    <p:sldId id="482" r:id="rId39"/>
    <p:sldId id="485" r:id="rId40"/>
    <p:sldId id="483" r:id="rId41"/>
    <p:sldId id="484" r:id="rId42"/>
    <p:sldId id="433" r:id="rId43"/>
    <p:sldId id="434" r:id="rId44"/>
    <p:sldId id="435" r:id="rId45"/>
    <p:sldId id="436" r:id="rId46"/>
    <p:sldId id="437" r:id="rId47"/>
    <p:sldId id="440" r:id="rId48"/>
    <p:sldId id="441" r:id="rId49"/>
    <p:sldId id="442" r:id="rId50"/>
    <p:sldId id="444" r:id="rId51"/>
    <p:sldId id="443" r:id="rId52"/>
    <p:sldId id="445" r:id="rId53"/>
    <p:sldId id="446" r:id="rId54"/>
    <p:sldId id="447" r:id="rId55"/>
    <p:sldId id="448" r:id="rId56"/>
    <p:sldId id="449" r:id="rId57"/>
    <p:sldId id="450" r:id="rId58"/>
    <p:sldId id="451" r:id="rId59"/>
    <p:sldId id="452" r:id="rId60"/>
    <p:sldId id="453" r:id="rId61"/>
    <p:sldId id="454" r:id="rId62"/>
    <p:sldId id="455" r:id="rId63"/>
    <p:sldId id="456" r:id="rId64"/>
    <p:sldId id="458" r:id="rId65"/>
    <p:sldId id="459" r:id="rId66"/>
    <p:sldId id="457" r:id="rId67"/>
    <p:sldId id="460" r:id="rId68"/>
    <p:sldId id="461" r:id="rId69"/>
    <p:sldId id="462" r:id="rId70"/>
    <p:sldId id="463" r:id="rId71"/>
    <p:sldId id="464" r:id="rId72"/>
    <p:sldId id="465" r:id="rId73"/>
    <p:sldId id="466"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9" autoAdjust="0"/>
    <p:restoredTop sz="94718" autoAdjust="0"/>
  </p:normalViewPr>
  <p:slideViewPr>
    <p:cSldViewPr>
      <p:cViewPr varScale="1">
        <p:scale>
          <a:sx n="65" d="100"/>
          <a:sy n="65" d="100"/>
        </p:scale>
        <p:origin x="68" y="696"/>
      </p:cViewPr>
      <p:guideLst>
        <p:guide orient="horz" pos="2160"/>
        <p:guide pos="2880"/>
      </p:guideLst>
    </p:cSldViewPr>
  </p:slideViewPr>
  <p:outlineViewPr>
    <p:cViewPr>
      <p:scale>
        <a:sx n="33" d="100"/>
        <a:sy n="33" d="100"/>
      </p:scale>
      <p:origin x="0" y="6210"/>
    </p:cViewPr>
  </p:outlineViewPr>
  <p:notesTextViewPr>
    <p:cViewPr>
      <p:scale>
        <a:sx n="100" d="100"/>
        <a:sy n="100" d="100"/>
      </p:scale>
      <p:origin x="0" y="0"/>
    </p:cViewPr>
  </p:notesTextViewPr>
  <p:sorterViewPr>
    <p:cViewPr>
      <p:scale>
        <a:sx n="75" d="100"/>
        <a:sy n="75" d="100"/>
      </p:scale>
      <p:origin x="0" y="16512"/>
    </p:cViewPr>
  </p:sorterViewPr>
  <p:notesViewPr>
    <p:cSldViewPr>
      <p:cViewPr varScale="1">
        <p:scale>
          <a:sx n="56" d="100"/>
          <a:sy n="56" d="100"/>
        </p:scale>
        <p:origin x="-258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B81401E-19F4-405D-A9B5-56A468A3AE79}" type="datetimeFigureOut">
              <a:rPr lang="en-AU"/>
              <a:pPr>
                <a:defRPr/>
              </a:pPr>
              <a:t>17/08/2020</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4E2D2CF-F7BB-47E2-A338-0F62DBEBC36C}" type="slidenum">
              <a:rPr lang="en-AU"/>
              <a:pPr>
                <a:defRPr/>
              </a:pPr>
              <a:t>‹#›</a:t>
            </a:fld>
            <a:endParaRPr lang="en-AU"/>
          </a:p>
        </p:txBody>
      </p:sp>
    </p:spTree>
    <p:extLst>
      <p:ext uri="{BB962C8B-B14F-4D97-AF65-F5344CB8AC3E}">
        <p14:creationId xmlns:p14="http://schemas.microsoft.com/office/powerpoint/2010/main" val="892109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49F7693-8197-41B0-A708-93116427BE13}" type="datetimeFigureOut">
              <a:rPr lang="en-AU"/>
              <a:pPr>
                <a:defRPr/>
              </a:pPr>
              <a:t>17/08/2020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9447AA2-7EFC-46E7-8129-54687D1B6E59}" type="slidenum">
              <a:rPr lang="en-AU"/>
              <a:pPr>
                <a:defRPr/>
              </a:pPr>
              <a:t>‹#›</a:t>
            </a:fld>
            <a:endParaRPr lang="en-AU"/>
          </a:p>
        </p:txBody>
      </p:sp>
    </p:spTree>
    <p:extLst>
      <p:ext uri="{BB962C8B-B14F-4D97-AF65-F5344CB8AC3E}">
        <p14:creationId xmlns:p14="http://schemas.microsoft.com/office/powerpoint/2010/main" val="39290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4390E9-DEE1-4962-98C4-F11CB813E4FF}" type="slidenum">
              <a:rPr lang="en-AU" smtClean="0"/>
              <a:pPr eaLnBrk="1" hangingPunct="1"/>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10</a:t>
            </a:fld>
            <a:endParaRPr lang="en-AU"/>
          </a:p>
        </p:txBody>
      </p:sp>
    </p:spTree>
    <p:extLst>
      <p:ext uri="{BB962C8B-B14F-4D97-AF65-F5344CB8AC3E}">
        <p14:creationId xmlns:p14="http://schemas.microsoft.com/office/powerpoint/2010/main" val="231025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11</a:t>
            </a:fld>
            <a:endParaRPr lang="en-AU"/>
          </a:p>
        </p:txBody>
      </p:sp>
    </p:spTree>
    <p:extLst>
      <p:ext uri="{BB962C8B-B14F-4D97-AF65-F5344CB8AC3E}">
        <p14:creationId xmlns:p14="http://schemas.microsoft.com/office/powerpoint/2010/main" val="276187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B9765C-1B21-40A3-99AA-974F79A47D4F}" type="slidenum">
              <a:rPr lang="en-AU" smtClean="0"/>
              <a:pPr eaLnBrk="1" hangingPunct="1"/>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70C9AA-ED3B-4E4A-94BE-08ABFF9F50EA}" type="slidenum">
              <a:rPr lang="en-AU" smtClean="0"/>
              <a:pPr eaLnBrk="1" hangingPunct="1"/>
              <a:t>13</a:t>
            </a:fld>
            <a:endParaRPr lang="en-AU"/>
          </a:p>
        </p:txBody>
      </p:sp>
    </p:spTree>
    <p:extLst>
      <p:ext uri="{BB962C8B-B14F-4D97-AF65-F5344CB8AC3E}">
        <p14:creationId xmlns:p14="http://schemas.microsoft.com/office/powerpoint/2010/main" val="27938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B9765C-1B21-40A3-99AA-974F79A47D4F}" type="slidenum">
              <a:rPr lang="en-AU" smtClean="0"/>
              <a:pPr eaLnBrk="1" hangingPunct="1"/>
              <a:t>14</a:t>
            </a:fld>
            <a:endParaRPr lang="en-AU"/>
          </a:p>
        </p:txBody>
      </p:sp>
    </p:spTree>
    <p:extLst>
      <p:ext uri="{BB962C8B-B14F-4D97-AF65-F5344CB8AC3E}">
        <p14:creationId xmlns:p14="http://schemas.microsoft.com/office/powerpoint/2010/main" val="2367874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15</a:t>
            </a:fld>
            <a:endParaRPr lang="en-AU"/>
          </a:p>
        </p:txBody>
      </p:sp>
    </p:spTree>
    <p:extLst>
      <p:ext uri="{BB962C8B-B14F-4D97-AF65-F5344CB8AC3E}">
        <p14:creationId xmlns:p14="http://schemas.microsoft.com/office/powerpoint/2010/main" val="295362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16</a:t>
            </a:fld>
            <a:endParaRPr lang="en-AU"/>
          </a:p>
        </p:txBody>
      </p:sp>
    </p:spTree>
    <p:extLst>
      <p:ext uri="{BB962C8B-B14F-4D97-AF65-F5344CB8AC3E}">
        <p14:creationId xmlns:p14="http://schemas.microsoft.com/office/powerpoint/2010/main" val="1316095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17</a:t>
            </a:fld>
            <a:endParaRPr lang="en-AU"/>
          </a:p>
        </p:txBody>
      </p:sp>
    </p:spTree>
    <p:extLst>
      <p:ext uri="{BB962C8B-B14F-4D97-AF65-F5344CB8AC3E}">
        <p14:creationId xmlns:p14="http://schemas.microsoft.com/office/powerpoint/2010/main" val="3936762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18</a:t>
            </a:fld>
            <a:endParaRPr lang="en-AU"/>
          </a:p>
        </p:txBody>
      </p:sp>
    </p:spTree>
    <p:extLst>
      <p:ext uri="{BB962C8B-B14F-4D97-AF65-F5344CB8AC3E}">
        <p14:creationId xmlns:p14="http://schemas.microsoft.com/office/powerpoint/2010/main" val="1051994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B9765C-1B21-40A3-99AA-974F79A47D4F}" type="slidenum">
              <a:rPr lang="en-AU" smtClean="0"/>
              <a:pPr eaLnBrk="1" hangingPunct="1"/>
              <a:t>19</a:t>
            </a:fld>
            <a:endParaRPr lang="en-AU"/>
          </a:p>
        </p:txBody>
      </p:sp>
    </p:spTree>
    <p:extLst>
      <p:ext uri="{BB962C8B-B14F-4D97-AF65-F5344CB8AC3E}">
        <p14:creationId xmlns:p14="http://schemas.microsoft.com/office/powerpoint/2010/main" val="235062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7FE8FA-DCB6-4B39-BCCD-0777757EBDCD}" type="slidenum">
              <a:rPr lang="en-AU" smtClean="0"/>
              <a:pPr eaLnBrk="1" hangingPunct="1"/>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70C9AA-ED3B-4E4A-94BE-08ABFF9F50EA}" type="slidenum">
              <a:rPr lang="en-AU" smtClean="0"/>
              <a:pPr eaLnBrk="1" hangingPunct="1"/>
              <a:t>20</a:t>
            </a:fld>
            <a:endParaRPr lang="en-AU"/>
          </a:p>
        </p:txBody>
      </p:sp>
    </p:spTree>
    <p:extLst>
      <p:ext uri="{BB962C8B-B14F-4D97-AF65-F5344CB8AC3E}">
        <p14:creationId xmlns:p14="http://schemas.microsoft.com/office/powerpoint/2010/main" val="4083751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B9765C-1B21-40A3-99AA-974F79A47D4F}" type="slidenum">
              <a:rPr lang="en-AU" smtClean="0"/>
              <a:pPr eaLnBrk="1" hangingPunct="1"/>
              <a:t>21</a:t>
            </a:fld>
            <a:endParaRPr lang="en-AU"/>
          </a:p>
        </p:txBody>
      </p:sp>
    </p:spTree>
    <p:extLst>
      <p:ext uri="{BB962C8B-B14F-4D97-AF65-F5344CB8AC3E}">
        <p14:creationId xmlns:p14="http://schemas.microsoft.com/office/powerpoint/2010/main" val="1059098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22</a:t>
            </a:fld>
            <a:endParaRPr lang="en-AU"/>
          </a:p>
        </p:txBody>
      </p:sp>
    </p:spTree>
    <p:extLst>
      <p:ext uri="{BB962C8B-B14F-4D97-AF65-F5344CB8AC3E}">
        <p14:creationId xmlns:p14="http://schemas.microsoft.com/office/powerpoint/2010/main" val="2522169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23</a:t>
            </a:fld>
            <a:endParaRPr lang="en-AU"/>
          </a:p>
        </p:txBody>
      </p:sp>
    </p:spTree>
    <p:extLst>
      <p:ext uri="{BB962C8B-B14F-4D97-AF65-F5344CB8AC3E}">
        <p14:creationId xmlns:p14="http://schemas.microsoft.com/office/powerpoint/2010/main" val="173595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24</a:t>
            </a:fld>
            <a:endParaRPr lang="en-AU"/>
          </a:p>
        </p:txBody>
      </p:sp>
    </p:spTree>
    <p:extLst>
      <p:ext uri="{BB962C8B-B14F-4D97-AF65-F5344CB8AC3E}">
        <p14:creationId xmlns:p14="http://schemas.microsoft.com/office/powerpoint/2010/main" val="3221372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25</a:t>
            </a:fld>
            <a:endParaRPr lang="en-AU"/>
          </a:p>
        </p:txBody>
      </p:sp>
    </p:spTree>
    <p:extLst>
      <p:ext uri="{BB962C8B-B14F-4D97-AF65-F5344CB8AC3E}">
        <p14:creationId xmlns:p14="http://schemas.microsoft.com/office/powerpoint/2010/main" val="3957461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26</a:t>
            </a:fld>
            <a:endParaRPr lang="en-AU"/>
          </a:p>
        </p:txBody>
      </p:sp>
    </p:spTree>
    <p:extLst>
      <p:ext uri="{BB962C8B-B14F-4D97-AF65-F5344CB8AC3E}">
        <p14:creationId xmlns:p14="http://schemas.microsoft.com/office/powerpoint/2010/main" val="1640127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27</a:t>
            </a:fld>
            <a:endParaRPr lang="en-AU"/>
          </a:p>
        </p:txBody>
      </p:sp>
    </p:spTree>
    <p:extLst>
      <p:ext uri="{BB962C8B-B14F-4D97-AF65-F5344CB8AC3E}">
        <p14:creationId xmlns:p14="http://schemas.microsoft.com/office/powerpoint/2010/main" val="3312227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28</a:t>
            </a:fld>
            <a:endParaRPr lang="en-AU"/>
          </a:p>
        </p:txBody>
      </p:sp>
    </p:spTree>
    <p:extLst>
      <p:ext uri="{BB962C8B-B14F-4D97-AF65-F5344CB8AC3E}">
        <p14:creationId xmlns:p14="http://schemas.microsoft.com/office/powerpoint/2010/main" val="3749236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29</a:t>
            </a:fld>
            <a:endParaRPr lang="en-AU"/>
          </a:p>
        </p:txBody>
      </p:sp>
    </p:spTree>
    <p:extLst>
      <p:ext uri="{BB962C8B-B14F-4D97-AF65-F5344CB8AC3E}">
        <p14:creationId xmlns:p14="http://schemas.microsoft.com/office/powerpoint/2010/main" val="325748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71681F-A471-4591-AAD5-E1083BF0FD78}" type="slidenum">
              <a:rPr lang="en-AU" smtClean="0"/>
              <a:pPr eaLnBrk="1" hangingPunct="1"/>
              <a:t>3</a:t>
            </a:fld>
            <a:endParaRPr lang="en-A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30</a:t>
            </a:fld>
            <a:endParaRPr lang="en-AU"/>
          </a:p>
        </p:txBody>
      </p:sp>
    </p:spTree>
    <p:extLst>
      <p:ext uri="{BB962C8B-B14F-4D97-AF65-F5344CB8AC3E}">
        <p14:creationId xmlns:p14="http://schemas.microsoft.com/office/powerpoint/2010/main" val="882816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31</a:t>
            </a:fld>
            <a:endParaRPr lang="en-AU"/>
          </a:p>
        </p:txBody>
      </p:sp>
    </p:spTree>
    <p:extLst>
      <p:ext uri="{BB962C8B-B14F-4D97-AF65-F5344CB8AC3E}">
        <p14:creationId xmlns:p14="http://schemas.microsoft.com/office/powerpoint/2010/main" val="235824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B9765C-1B21-40A3-99AA-974F79A47D4F}" type="slidenum">
              <a:rPr lang="en-AU" smtClean="0"/>
              <a:pPr eaLnBrk="1" hangingPunct="1"/>
              <a:t>32</a:t>
            </a:fld>
            <a:endParaRPr lang="en-AU"/>
          </a:p>
        </p:txBody>
      </p:sp>
    </p:spTree>
    <p:extLst>
      <p:ext uri="{BB962C8B-B14F-4D97-AF65-F5344CB8AC3E}">
        <p14:creationId xmlns:p14="http://schemas.microsoft.com/office/powerpoint/2010/main" val="3987379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70C9AA-ED3B-4E4A-94BE-08ABFF9F50EA}" type="slidenum">
              <a:rPr lang="en-AU" smtClean="0"/>
              <a:pPr eaLnBrk="1" hangingPunct="1"/>
              <a:t>33</a:t>
            </a:fld>
            <a:endParaRPr lang="en-AU"/>
          </a:p>
        </p:txBody>
      </p:sp>
    </p:spTree>
    <p:extLst>
      <p:ext uri="{BB962C8B-B14F-4D97-AF65-F5344CB8AC3E}">
        <p14:creationId xmlns:p14="http://schemas.microsoft.com/office/powerpoint/2010/main" val="706609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34</a:t>
            </a:fld>
            <a:endParaRPr lang="en-AU"/>
          </a:p>
        </p:txBody>
      </p:sp>
    </p:spTree>
    <p:extLst>
      <p:ext uri="{BB962C8B-B14F-4D97-AF65-F5344CB8AC3E}">
        <p14:creationId xmlns:p14="http://schemas.microsoft.com/office/powerpoint/2010/main" val="2193638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35</a:t>
            </a:fld>
            <a:endParaRPr lang="en-AU"/>
          </a:p>
        </p:txBody>
      </p:sp>
    </p:spTree>
    <p:extLst>
      <p:ext uri="{BB962C8B-B14F-4D97-AF65-F5344CB8AC3E}">
        <p14:creationId xmlns:p14="http://schemas.microsoft.com/office/powerpoint/2010/main" val="3314713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36</a:t>
            </a:fld>
            <a:endParaRPr lang="en-AU"/>
          </a:p>
        </p:txBody>
      </p:sp>
    </p:spTree>
    <p:extLst>
      <p:ext uri="{BB962C8B-B14F-4D97-AF65-F5344CB8AC3E}">
        <p14:creationId xmlns:p14="http://schemas.microsoft.com/office/powerpoint/2010/main" val="1457136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37</a:t>
            </a:fld>
            <a:endParaRPr lang="en-AU"/>
          </a:p>
        </p:txBody>
      </p:sp>
    </p:spTree>
    <p:extLst>
      <p:ext uri="{BB962C8B-B14F-4D97-AF65-F5344CB8AC3E}">
        <p14:creationId xmlns:p14="http://schemas.microsoft.com/office/powerpoint/2010/main" val="1257771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38</a:t>
            </a:fld>
            <a:endParaRPr lang="en-AU"/>
          </a:p>
        </p:txBody>
      </p:sp>
    </p:spTree>
    <p:extLst>
      <p:ext uri="{BB962C8B-B14F-4D97-AF65-F5344CB8AC3E}">
        <p14:creationId xmlns:p14="http://schemas.microsoft.com/office/powerpoint/2010/main" val="3568094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39</a:t>
            </a:fld>
            <a:endParaRPr lang="en-AU"/>
          </a:p>
        </p:txBody>
      </p:sp>
    </p:spTree>
    <p:extLst>
      <p:ext uri="{BB962C8B-B14F-4D97-AF65-F5344CB8AC3E}">
        <p14:creationId xmlns:p14="http://schemas.microsoft.com/office/powerpoint/2010/main" val="177170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70C9AA-ED3B-4E4A-94BE-08ABFF9F50EA}" type="slidenum">
              <a:rPr lang="en-AU" smtClean="0"/>
              <a:pPr eaLnBrk="1" hangingPunct="1"/>
              <a:t>4</a:t>
            </a:fld>
            <a:endParaRPr lang="en-A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40</a:t>
            </a:fld>
            <a:endParaRPr lang="en-AU"/>
          </a:p>
        </p:txBody>
      </p:sp>
    </p:spTree>
    <p:extLst>
      <p:ext uri="{BB962C8B-B14F-4D97-AF65-F5344CB8AC3E}">
        <p14:creationId xmlns:p14="http://schemas.microsoft.com/office/powerpoint/2010/main" val="2206191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41</a:t>
            </a:fld>
            <a:endParaRPr lang="en-AU"/>
          </a:p>
        </p:txBody>
      </p:sp>
    </p:spTree>
    <p:extLst>
      <p:ext uri="{BB962C8B-B14F-4D97-AF65-F5344CB8AC3E}">
        <p14:creationId xmlns:p14="http://schemas.microsoft.com/office/powerpoint/2010/main" val="2197114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70C9AA-ED3B-4E4A-94BE-08ABFF9F50EA}" type="slidenum">
              <a:rPr lang="en-AU" smtClean="0"/>
              <a:pPr eaLnBrk="1" hangingPunct="1"/>
              <a:t>42</a:t>
            </a:fld>
            <a:endParaRPr lang="en-AU"/>
          </a:p>
        </p:txBody>
      </p:sp>
    </p:spTree>
    <p:extLst>
      <p:ext uri="{BB962C8B-B14F-4D97-AF65-F5344CB8AC3E}">
        <p14:creationId xmlns:p14="http://schemas.microsoft.com/office/powerpoint/2010/main" val="4209016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43</a:t>
            </a:fld>
            <a:endParaRPr lang="en-AU"/>
          </a:p>
        </p:txBody>
      </p:sp>
    </p:spTree>
    <p:extLst>
      <p:ext uri="{BB962C8B-B14F-4D97-AF65-F5344CB8AC3E}">
        <p14:creationId xmlns:p14="http://schemas.microsoft.com/office/powerpoint/2010/main" val="32930325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44</a:t>
            </a:fld>
            <a:endParaRPr lang="en-AU"/>
          </a:p>
        </p:txBody>
      </p:sp>
    </p:spTree>
    <p:extLst>
      <p:ext uri="{BB962C8B-B14F-4D97-AF65-F5344CB8AC3E}">
        <p14:creationId xmlns:p14="http://schemas.microsoft.com/office/powerpoint/2010/main" val="2059529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45</a:t>
            </a:fld>
            <a:endParaRPr lang="en-AU"/>
          </a:p>
        </p:txBody>
      </p:sp>
    </p:spTree>
    <p:extLst>
      <p:ext uri="{BB962C8B-B14F-4D97-AF65-F5344CB8AC3E}">
        <p14:creationId xmlns:p14="http://schemas.microsoft.com/office/powerpoint/2010/main" val="2443645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46</a:t>
            </a:fld>
            <a:endParaRPr lang="en-AU"/>
          </a:p>
        </p:txBody>
      </p:sp>
    </p:spTree>
    <p:extLst>
      <p:ext uri="{BB962C8B-B14F-4D97-AF65-F5344CB8AC3E}">
        <p14:creationId xmlns:p14="http://schemas.microsoft.com/office/powerpoint/2010/main" val="748668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47</a:t>
            </a:fld>
            <a:endParaRPr lang="en-AU"/>
          </a:p>
        </p:txBody>
      </p:sp>
    </p:spTree>
    <p:extLst>
      <p:ext uri="{BB962C8B-B14F-4D97-AF65-F5344CB8AC3E}">
        <p14:creationId xmlns:p14="http://schemas.microsoft.com/office/powerpoint/2010/main" val="3084837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48</a:t>
            </a:fld>
            <a:endParaRPr lang="en-AU"/>
          </a:p>
        </p:txBody>
      </p:sp>
    </p:spTree>
    <p:extLst>
      <p:ext uri="{BB962C8B-B14F-4D97-AF65-F5344CB8AC3E}">
        <p14:creationId xmlns:p14="http://schemas.microsoft.com/office/powerpoint/2010/main" val="2556014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49</a:t>
            </a:fld>
            <a:endParaRPr lang="en-AU"/>
          </a:p>
        </p:txBody>
      </p:sp>
    </p:spTree>
    <p:extLst>
      <p:ext uri="{BB962C8B-B14F-4D97-AF65-F5344CB8AC3E}">
        <p14:creationId xmlns:p14="http://schemas.microsoft.com/office/powerpoint/2010/main" val="312901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70C9AA-ED3B-4E4A-94BE-08ABFF9F50EA}" type="slidenum">
              <a:rPr lang="en-AU" smtClean="0"/>
              <a:pPr eaLnBrk="1" hangingPunct="1"/>
              <a:t>5</a:t>
            </a:fld>
            <a:endParaRPr lang="en-AU"/>
          </a:p>
        </p:txBody>
      </p:sp>
    </p:spTree>
    <p:extLst>
      <p:ext uri="{BB962C8B-B14F-4D97-AF65-F5344CB8AC3E}">
        <p14:creationId xmlns:p14="http://schemas.microsoft.com/office/powerpoint/2010/main" val="1133531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70C9AA-ED3B-4E4A-94BE-08ABFF9F50EA}" type="slidenum">
              <a:rPr lang="en-AU" smtClean="0"/>
              <a:pPr eaLnBrk="1" hangingPunct="1"/>
              <a:t>50</a:t>
            </a:fld>
            <a:endParaRPr lang="en-AU"/>
          </a:p>
        </p:txBody>
      </p:sp>
    </p:spTree>
    <p:extLst>
      <p:ext uri="{BB962C8B-B14F-4D97-AF65-F5344CB8AC3E}">
        <p14:creationId xmlns:p14="http://schemas.microsoft.com/office/powerpoint/2010/main" val="9588929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51</a:t>
            </a:fld>
            <a:endParaRPr lang="en-AU"/>
          </a:p>
        </p:txBody>
      </p:sp>
    </p:spTree>
    <p:extLst>
      <p:ext uri="{BB962C8B-B14F-4D97-AF65-F5344CB8AC3E}">
        <p14:creationId xmlns:p14="http://schemas.microsoft.com/office/powerpoint/2010/main" val="17241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52</a:t>
            </a:fld>
            <a:endParaRPr lang="en-AU"/>
          </a:p>
        </p:txBody>
      </p:sp>
    </p:spTree>
    <p:extLst>
      <p:ext uri="{BB962C8B-B14F-4D97-AF65-F5344CB8AC3E}">
        <p14:creationId xmlns:p14="http://schemas.microsoft.com/office/powerpoint/2010/main" val="3464612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53</a:t>
            </a:fld>
            <a:endParaRPr lang="en-AU"/>
          </a:p>
        </p:txBody>
      </p:sp>
    </p:spTree>
    <p:extLst>
      <p:ext uri="{BB962C8B-B14F-4D97-AF65-F5344CB8AC3E}">
        <p14:creationId xmlns:p14="http://schemas.microsoft.com/office/powerpoint/2010/main" val="1002001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54</a:t>
            </a:fld>
            <a:endParaRPr lang="en-AU"/>
          </a:p>
        </p:txBody>
      </p:sp>
    </p:spTree>
    <p:extLst>
      <p:ext uri="{BB962C8B-B14F-4D97-AF65-F5344CB8AC3E}">
        <p14:creationId xmlns:p14="http://schemas.microsoft.com/office/powerpoint/2010/main" val="10024221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55</a:t>
            </a:fld>
            <a:endParaRPr lang="en-AU"/>
          </a:p>
        </p:txBody>
      </p:sp>
    </p:spTree>
    <p:extLst>
      <p:ext uri="{BB962C8B-B14F-4D97-AF65-F5344CB8AC3E}">
        <p14:creationId xmlns:p14="http://schemas.microsoft.com/office/powerpoint/2010/main" val="10467846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56</a:t>
            </a:fld>
            <a:endParaRPr lang="en-AU"/>
          </a:p>
        </p:txBody>
      </p:sp>
    </p:spTree>
    <p:extLst>
      <p:ext uri="{BB962C8B-B14F-4D97-AF65-F5344CB8AC3E}">
        <p14:creationId xmlns:p14="http://schemas.microsoft.com/office/powerpoint/2010/main" val="12341853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57</a:t>
            </a:fld>
            <a:endParaRPr lang="en-AU"/>
          </a:p>
        </p:txBody>
      </p:sp>
    </p:spTree>
    <p:extLst>
      <p:ext uri="{BB962C8B-B14F-4D97-AF65-F5344CB8AC3E}">
        <p14:creationId xmlns:p14="http://schemas.microsoft.com/office/powerpoint/2010/main" val="29200687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58</a:t>
            </a:fld>
            <a:endParaRPr lang="en-AU"/>
          </a:p>
        </p:txBody>
      </p:sp>
    </p:spTree>
    <p:extLst>
      <p:ext uri="{BB962C8B-B14F-4D97-AF65-F5344CB8AC3E}">
        <p14:creationId xmlns:p14="http://schemas.microsoft.com/office/powerpoint/2010/main" val="22404242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70C9AA-ED3B-4E4A-94BE-08ABFF9F50EA}" type="slidenum">
              <a:rPr lang="en-AU" smtClean="0"/>
              <a:pPr eaLnBrk="1" hangingPunct="1"/>
              <a:t>59</a:t>
            </a:fld>
            <a:endParaRPr lang="en-AU"/>
          </a:p>
        </p:txBody>
      </p:sp>
    </p:spTree>
    <p:extLst>
      <p:ext uri="{BB962C8B-B14F-4D97-AF65-F5344CB8AC3E}">
        <p14:creationId xmlns:p14="http://schemas.microsoft.com/office/powerpoint/2010/main" val="16343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6</a:t>
            </a:fld>
            <a:endParaRPr lang="en-A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60</a:t>
            </a:fld>
            <a:endParaRPr lang="en-AU"/>
          </a:p>
        </p:txBody>
      </p:sp>
    </p:spTree>
    <p:extLst>
      <p:ext uri="{BB962C8B-B14F-4D97-AF65-F5344CB8AC3E}">
        <p14:creationId xmlns:p14="http://schemas.microsoft.com/office/powerpoint/2010/main" val="4990991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61</a:t>
            </a:fld>
            <a:endParaRPr lang="en-AU"/>
          </a:p>
        </p:txBody>
      </p:sp>
    </p:spTree>
    <p:extLst>
      <p:ext uri="{BB962C8B-B14F-4D97-AF65-F5344CB8AC3E}">
        <p14:creationId xmlns:p14="http://schemas.microsoft.com/office/powerpoint/2010/main" val="4413771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62</a:t>
            </a:fld>
            <a:endParaRPr lang="en-AU"/>
          </a:p>
        </p:txBody>
      </p:sp>
    </p:spTree>
    <p:extLst>
      <p:ext uri="{BB962C8B-B14F-4D97-AF65-F5344CB8AC3E}">
        <p14:creationId xmlns:p14="http://schemas.microsoft.com/office/powerpoint/2010/main" val="41140264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63</a:t>
            </a:fld>
            <a:endParaRPr lang="en-AU"/>
          </a:p>
        </p:txBody>
      </p:sp>
    </p:spTree>
    <p:extLst>
      <p:ext uri="{BB962C8B-B14F-4D97-AF65-F5344CB8AC3E}">
        <p14:creationId xmlns:p14="http://schemas.microsoft.com/office/powerpoint/2010/main" val="41566113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64</a:t>
            </a:fld>
            <a:endParaRPr lang="en-AU"/>
          </a:p>
        </p:txBody>
      </p:sp>
    </p:spTree>
    <p:extLst>
      <p:ext uri="{BB962C8B-B14F-4D97-AF65-F5344CB8AC3E}">
        <p14:creationId xmlns:p14="http://schemas.microsoft.com/office/powerpoint/2010/main" val="39037212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65</a:t>
            </a:fld>
            <a:endParaRPr lang="en-AU"/>
          </a:p>
        </p:txBody>
      </p:sp>
    </p:spTree>
    <p:extLst>
      <p:ext uri="{BB962C8B-B14F-4D97-AF65-F5344CB8AC3E}">
        <p14:creationId xmlns:p14="http://schemas.microsoft.com/office/powerpoint/2010/main" val="3963579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66</a:t>
            </a:fld>
            <a:endParaRPr lang="en-AU"/>
          </a:p>
        </p:txBody>
      </p:sp>
    </p:spTree>
    <p:extLst>
      <p:ext uri="{BB962C8B-B14F-4D97-AF65-F5344CB8AC3E}">
        <p14:creationId xmlns:p14="http://schemas.microsoft.com/office/powerpoint/2010/main" val="6078711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B9765C-1B21-40A3-99AA-974F79A47D4F}" type="slidenum">
              <a:rPr lang="en-AU" smtClean="0"/>
              <a:pPr eaLnBrk="1" hangingPunct="1"/>
              <a:t>67</a:t>
            </a:fld>
            <a:endParaRPr lang="en-AU"/>
          </a:p>
        </p:txBody>
      </p:sp>
    </p:spTree>
    <p:extLst>
      <p:ext uri="{BB962C8B-B14F-4D97-AF65-F5344CB8AC3E}">
        <p14:creationId xmlns:p14="http://schemas.microsoft.com/office/powerpoint/2010/main" val="806014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68</a:t>
            </a:fld>
            <a:endParaRPr lang="en-AU"/>
          </a:p>
        </p:txBody>
      </p:sp>
    </p:spTree>
    <p:extLst>
      <p:ext uri="{BB962C8B-B14F-4D97-AF65-F5344CB8AC3E}">
        <p14:creationId xmlns:p14="http://schemas.microsoft.com/office/powerpoint/2010/main" val="42337963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69</a:t>
            </a:fld>
            <a:endParaRPr lang="en-AU"/>
          </a:p>
        </p:txBody>
      </p:sp>
    </p:spTree>
    <p:extLst>
      <p:ext uri="{BB962C8B-B14F-4D97-AF65-F5344CB8AC3E}">
        <p14:creationId xmlns:p14="http://schemas.microsoft.com/office/powerpoint/2010/main" val="333721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t>In January 2019 there were estimated to be more than 100,000 drones in Australia </a:t>
            </a:r>
          </a:p>
          <a:p>
            <a:r>
              <a:rPr lang="en-AU" dirty="0"/>
              <a:t>(source: https://ia.acs.org.au/article/2019/drone-industry-welcomes-tighter-rules.html)</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7</a:t>
            </a:fld>
            <a:endParaRPr lang="en-AU"/>
          </a:p>
        </p:txBody>
      </p:sp>
    </p:spTree>
    <p:extLst>
      <p:ext uri="{BB962C8B-B14F-4D97-AF65-F5344CB8AC3E}">
        <p14:creationId xmlns:p14="http://schemas.microsoft.com/office/powerpoint/2010/main" val="19007683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70</a:t>
            </a:fld>
            <a:endParaRPr lang="en-AU"/>
          </a:p>
        </p:txBody>
      </p:sp>
    </p:spTree>
    <p:extLst>
      <p:ext uri="{BB962C8B-B14F-4D97-AF65-F5344CB8AC3E}">
        <p14:creationId xmlns:p14="http://schemas.microsoft.com/office/powerpoint/2010/main" val="35157637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71</a:t>
            </a:fld>
            <a:endParaRPr lang="en-AU"/>
          </a:p>
        </p:txBody>
      </p:sp>
    </p:spTree>
    <p:extLst>
      <p:ext uri="{BB962C8B-B14F-4D97-AF65-F5344CB8AC3E}">
        <p14:creationId xmlns:p14="http://schemas.microsoft.com/office/powerpoint/2010/main" val="1981046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72</a:t>
            </a:fld>
            <a:endParaRPr lang="en-AU"/>
          </a:p>
        </p:txBody>
      </p:sp>
    </p:spTree>
    <p:extLst>
      <p:ext uri="{BB962C8B-B14F-4D97-AF65-F5344CB8AC3E}">
        <p14:creationId xmlns:p14="http://schemas.microsoft.com/office/powerpoint/2010/main" val="7561415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73</a:t>
            </a:fld>
            <a:endParaRPr lang="en-AU"/>
          </a:p>
        </p:txBody>
      </p:sp>
    </p:spTree>
    <p:extLst>
      <p:ext uri="{BB962C8B-B14F-4D97-AF65-F5344CB8AC3E}">
        <p14:creationId xmlns:p14="http://schemas.microsoft.com/office/powerpoint/2010/main" val="340893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t>In January 2019 there were estimated to be more than 100,000 drones in Australia </a:t>
            </a:r>
          </a:p>
          <a:p>
            <a:r>
              <a:rPr lang="en-AU" dirty="0"/>
              <a:t>(source: https://ia.acs.org.au/article/2019/drone-industry-welcomes-tighter-rules.html)</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8</a:t>
            </a:fld>
            <a:endParaRPr lang="en-AU"/>
          </a:p>
        </p:txBody>
      </p:sp>
    </p:spTree>
    <p:extLst>
      <p:ext uri="{BB962C8B-B14F-4D97-AF65-F5344CB8AC3E}">
        <p14:creationId xmlns:p14="http://schemas.microsoft.com/office/powerpoint/2010/main" val="3950224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F9A2C8-B28D-4E2D-8BEA-8D0763697FB9}" type="slidenum">
              <a:rPr lang="en-AU" smtClean="0"/>
              <a:pPr eaLnBrk="1" hangingPunct="1"/>
              <a:t>9</a:t>
            </a:fld>
            <a:endParaRPr lang="en-AU"/>
          </a:p>
        </p:txBody>
      </p:sp>
    </p:spTree>
    <p:extLst>
      <p:ext uri="{BB962C8B-B14F-4D97-AF65-F5344CB8AC3E}">
        <p14:creationId xmlns:p14="http://schemas.microsoft.com/office/powerpoint/2010/main" val="410730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15587AD2-F9E0-42E9-BE28-342C8B1CA33C}" type="datetimeFigureOut">
              <a:rPr lang="en-US"/>
              <a:pPr>
                <a:defRPr/>
              </a:pPr>
              <a:t>8/17/2020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AE4DC39-3350-4B73-96BD-3292582B923A}" type="slidenum">
              <a:rPr lang="en-AU"/>
              <a:pPr>
                <a:defRPr/>
              </a:pPr>
              <a:t>‹#›</a:t>
            </a:fld>
            <a:endParaRPr lang="en-AU"/>
          </a:p>
        </p:txBody>
      </p:sp>
    </p:spTree>
    <p:extLst>
      <p:ext uri="{BB962C8B-B14F-4D97-AF65-F5344CB8AC3E}">
        <p14:creationId xmlns:p14="http://schemas.microsoft.com/office/powerpoint/2010/main" val="151534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07067EC0-873C-49F5-AD49-7B2793EE4D42}" type="datetimeFigureOut">
              <a:rPr lang="en-US"/>
              <a:pPr>
                <a:defRPr/>
              </a:pPr>
              <a:t>8/17/2020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6723212-7B1C-45A6-8CAD-E4A2137FC746}" type="slidenum">
              <a:rPr lang="en-AU"/>
              <a:pPr>
                <a:defRPr/>
              </a:pPr>
              <a:t>‹#›</a:t>
            </a:fld>
            <a:endParaRPr lang="en-AU"/>
          </a:p>
        </p:txBody>
      </p:sp>
    </p:spTree>
    <p:extLst>
      <p:ext uri="{BB962C8B-B14F-4D97-AF65-F5344CB8AC3E}">
        <p14:creationId xmlns:p14="http://schemas.microsoft.com/office/powerpoint/2010/main" val="234353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4AF27DC7-B427-4C51-919F-0C5EAF02B870}" type="datetimeFigureOut">
              <a:rPr lang="en-US"/>
              <a:pPr>
                <a:defRPr/>
              </a:pPr>
              <a:t>8/17/2020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CBC082E-21CB-4823-8E5D-FAE6BF8317A6}" type="slidenum">
              <a:rPr lang="en-AU"/>
              <a:pPr>
                <a:defRPr/>
              </a:pPr>
              <a:t>‹#›</a:t>
            </a:fld>
            <a:endParaRPr lang="en-AU"/>
          </a:p>
        </p:txBody>
      </p:sp>
    </p:spTree>
    <p:extLst>
      <p:ext uri="{BB962C8B-B14F-4D97-AF65-F5344CB8AC3E}">
        <p14:creationId xmlns:p14="http://schemas.microsoft.com/office/powerpoint/2010/main" val="58602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451E9CBE-FF56-4E47-A10B-4B2E041366AF}" type="datetimeFigureOut">
              <a:rPr lang="en-US"/>
              <a:pPr>
                <a:defRPr/>
              </a:pPr>
              <a:t>8/17/2020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2CFE2E4-99D1-4669-B0B6-903EF2FEDC5E}" type="slidenum">
              <a:rPr lang="en-AU"/>
              <a:pPr>
                <a:defRPr/>
              </a:pPr>
              <a:t>‹#›</a:t>
            </a:fld>
            <a:endParaRPr lang="en-AU"/>
          </a:p>
        </p:txBody>
      </p:sp>
    </p:spTree>
    <p:extLst>
      <p:ext uri="{BB962C8B-B14F-4D97-AF65-F5344CB8AC3E}">
        <p14:creationId xmlns:p14="http://schemas.microsoft.com/office/powerpoint/2010/main" val="81316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960AE19-CE70-44B8-9A2E-185B425A66C2}" type="datetimeFigureOut">
              <a:rPr lang="en-US"/>
              <a:pPr>
                <a:defRPr/>
              </a:pPr>
              <a:t>8/17/2020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5D6FDB5-78F8-4EE1-9628-42BC4693DA25}" type="slidenum">
              <a:rPr lang="en-AU"/>
              <a:pPr>
                <a:defRPr/>
              </a:pPr>
              <a:t>‹#›</a:t>
            </a:fld>
            <a:endParaRPr lang="en-AU"/>
          </a:p>
        </p:txBody>
      </p:sp>
    </p:spTree>
    <p:extLst>
      <p:ext uri="{BB962C8B-B14F-4D97-AF65-F5344CB8AC3E}">
        <p14:creationId xmlns:p14="http://schemas.microsoft.com/office/powerpoint/2010/main" val="265286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0E5314FE-D3C6-4AB3-81AF-141C5F45702F}" type="datetimeFigureOut">
              <a:rPr lang="en-US"/>
              <a:pPr>
                <a:defRPr/>
              </a:pPr>
              <a:t>8/17/2020</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7E3CD750-C3DA-4144-8BD9-66ECB5BE4706}" type="slidenum">
              <a:rPr lang="en-AU"/>
              <a:pPr>
                <a:defRPr/>
              </a:pPr>
              <a:t>‹#›</a:t>
            </a:fld>
            <a:endParaRPr lang="en-AU"/>
          </a:p>
        </p:txBody>
      </p:sp>
    </p:spTree>
    <p:extLst>
      <p:ext uri="{BB962C8B-B14F-4D97-AF65-F5344CB8AC3E}">
        <p14:creationId xmlns:p14="http://schemas.microsoft.com/office/powerpoint/2010/main" val="263715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9D09F7FC-D26B-43D3-899D-55611BD8E52F}" type="datetimeFigureOut">
              <a:rPr lang="en-US"/>
              <a:pPr>
                <a:defRPr/>
              </a:pPr>
              <a:t>8/17/2020</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698640A2-3AB7-44AF-92EE-0E2A05611FD7}" type="slidenum">
              <a:rPr lang="en-AU"/>
              <a:pPr>
                <a:defRPr/>
              </a:pPr>
              <a:t>‹#›</a:t>
            </a:fld>
            <a:endParaRPr lang="en-AU"/>
          </a:p>
        </p:txBody>
      </p:sp>
    </p:spTree>
    <p:extLst>
      <p:ext uri="{BB962C8B-B14F-4D97-AF65-F5344CB8AC3E}">
        <p14:creationId xmlns:p14="http://schemas.microsoft.com/office/powerpoint/2010/main" val="68417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40AFFDAE-5839-4D99-8044-056A0DD3DF08}" type="datetimeFigureOut">
              <a:rPr lang="en-US"/>
              <a:pPr>
                <a:defRPr/>
              </a:pPr>
              <a:t>8/17/2020</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E7692722-E76A-465D-A415-36FC7306ED12}" type="slidenum">
              <a:rPr lang="en-AU"/>
              <a:pPr>
                <a:defRPr/>
              </a:pPr>
              <a:t>‹#›</a:t>
            </a:fld>
            <a:endParaRPr lang="en-AU"/>
          </a:p>
        </p:txBody>
      </p:sp>
    </p:spTree>
    <p:extLst>
      <p:ext uri="{BB962C8B-B14F-4D97-AF65-F5344CB8AC3E}">
        <p14:creationId xmlns:p14="http://schemas.microsoft.com/office/powerpoint/2010/main" val="191450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CE3F0E-2744-48A1-B230-9C82FEE81C9D}" type="datetimeFigureOut">
              <a:rPr lang="en-US"/>
              <a:pPr>
                <a:defRPr/>
              </a:pPr>
              <a:t>8/17/2020</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AC2B5045-BC94-428A-AE93-74A634F0522C}" type="slidenum">
              <a:rPr lang="en-AU"/>
              <a:pPr>
                <a:defRPr/>
              </a:pPr>
              <a:t>‹#›</a:t>
            </a:fld>
            <a:endParaRPr lang="en-AU"/>
          </a:p>
        </p:txBody>
      </p:sp>
    </p:spTree>
    <p:extLst>
      <p:ext uri="{BB962C8B-B14F-4D97-AF65-F5344CB8AC3E}">
        <p14:creationId xmlns:p14="http://schemas.microsoft.com/office/powerpoint/2010/main" val="76315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7961D0-9610-40E9-9295-7F4AB93386E1}" type="datetimeFigureOut">
              <a:rPr lang="en-US"/>
              <a:pPr>
                <a:defRPr/>
              </a:pPr>
              <a:t>8/17/2020</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C9195DD-CE61-4E65-B6E0-6EB34FBAA1DE}" type="slidenum">
              <a:rPr lang="en-AU"/>
              <a:pPr>
                <a:defRPr/>
              </a:pPr>
              <a:t>‹#›</a:t>
            </a:fld>
            <a:endParaRPr lang="en-AU"/>
          </a:p>
        </p:txBody>
      </p:sp>
    </p:spTree>
    <p:extLst>
      <p:ext uri="{BB962C8B-B14F-4D97-AF65-F5344CB8AC3E}">
        <p14:creationId xmlns:p14="http://schemas.microsoft.com/office/powerpoint/2010/main" val="370908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35145A-399D-4B0B-AEFC-2CA64730C5CA}" type="datetimeFigureOut">
              <a:rPr lang="en-US"/>
              <a:pPr>
                <a:defRPr/>
              </a:pPr>
              <a:t>8/17/2020</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7D810EC0-672D-4C98-AC06-5D5434536FF5}" type="slidenum">
              <a:rPr lang="en-AU"/>
              <a:pPr>
                <a:defRPr/>
              </a:pPr>
              <a:t>‹#›</a:t>
            </a:fld>
            <a:endParaRPr lang="en-AU"/>
          </a:p>
        </p:txBody>
      </p:sp>
    </p:spTree>
    <p:extLst>
      <p:ext uri="{BB962C8B-B14F-4D97-AF65-F5344CB8AC3E}">
        <p14:creationId xmlns:p14="http://schemas.microsoft.com/office/powerpoint/2010/main" val="150932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50EF949-FA79-4D98-B90C-EDFDF982F7F6}" type="datetimeFigureOut">
              <a:rPr lang="en-US"/>
              <a:pPr>
                <a:defRPr/>
              </a:pPr>
              <a:t>8/17/2020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E98D73-AC59-4E37-BBA7-140AD649950E}"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hyperlink" Target="http://www.casa.gov.au/"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hyperlink" Target="https://www.youtube.com/watch?v=Hr-xBtVU4l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hyperlink" Target="http://www.flightsafetyaustralia.com/2016/12/dirty-dozen-12-ways-your-drone-can-land-you-in-trouble/"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484313"/>
            <a:ext cx="6948487"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What is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428623" y="2128103"/>
            <a:ext cx="4503417" cy="1731690"/>
          </a:xfrm>
          <a:prstGeom prst="rect">
            <a:avLst/>
          </a:prstGeom>
          <a:noFill/>
          <a:ln w="9525">
            <a:noFill/>
            <a:miter lim="800000"/>
            <a:headEnd/>
            <a:tailEnd/>
          </a:ln>
        </p:spPr>
        <p:txBody>
          <a:bodyPr/>
          <a:lstStyle/>
          <a:p>
            <a:pPr eaLnBrk="0" hangingPunct="0">
              <a:spcBef>
                <a:spcPct val="20000"/>
              </a:spcBef>
              <a:buFont typeface="Arial" charset="0"/>
              <a:buNone/>
              <a:defRPr/>
            </a:pPr>
            <a:r>
              <a:rPr lang="en-AU" sz="2400" dirty="0">
                <a:solidFill>
                  <a:schemeClr val="tx2"/>
                </a:solidFill>
                <a:latin typeface="+mn-lt"/>
                <a:cs typeface="+mn-cs"/>
              </a:rPr>
              <a:t>Fixed-wing: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Similar to an airplane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Simpler structure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Can fly longer</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Can fly faster</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Can carry heavier payloads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Use less power</a:t>
            </a:r>
          </a:p>
          <a:p>
            <a:pPr eaLnBrk="0" hangingPunct="0">
              <a:spcBef>
                <a:spcPct val="20000"/>
              </a:spcBef>
              <a:defRPr/>
            </a:pPr>
            <a:endParaRPr lang="en-AU" sz="2400" dirty="0">
              <a:solidFill>
                <a:schemeClr val="tx2"/>
              </a:solidFill>
              <a:latin typeface="+mn-lt"/>
              <a:cs typeface="+mn-cs"/>
            </a:endParaRPr>
          </a:p>
          <a:p>
            <a:pPr eaLnBrk="0" hangingPunct="0">
              <a:spcBef>
                <a:spcPct val="20000"/>
              </a:spcBef>
              <a:defRPr/>
            </a:pPr>
            <a:r>
              <a:rPr lang="en-AU" sz="2400" dirty="0">
                <a:solidFill>
                  <a:schemeClr val="tx2"/>
                </a:solidFill>
                <a:latin typeface="+mn-lt"/>
                <a:cs typeface="+mn-cs"/>
              </a:rPr>
              <a:t>COMPARE THE IMAGES - Similarities &amp; differences?</a:t>
            </a:r>
          </a:p>
        </p:txBody>
      </p:sp>
      <p:pic>
        <p:nvPicPr>
          <p:cNvPr id="4" name="Picture 3">
            <a:extLst>
              <a:ext uri="{FF2B5EF4-FFF2-40B4-BE49-F238E27FC236}">
                <a16:creationId xmlns:a16="http://schemas.microsoft.com/office/drawing/2014/main" id="{12C1AA3B-81C3-4BAE-92DA-F035AB18D058}"/>
              </a:ext>
            </a:extLst>
          </p:cNvPr>
          <p:cNvPicPr>
            <a:picLocks noChangeAspect="1"/>
          </p:cNvPicPr>
          <p:nvPr/>
        </p:nvPicPr>
        <p:blipFill>
          <a:blip r:embed="rId4"/>
          <a:stretch>
            <a:fillRect/>
          </a:stretch>
        </p:blipFill>
        <p:spPr>
          <a:xfrm>
            <a:off x="5775085" y="2639499"/>
            <a:ext cx="2810500" cy="1579001"/>
          </a:xfrm>
          <a:prstGeom prst="rect">
            <a:avLst/>
          </a:prstGeom>
        </p:spPr>
      </p:pic>
      <p:pic>
        <p:nvPicPr>
          <p:cNvPr id="8" name="Picture 7">
            <a:extLst>
              <a:ext uri="{FF2B5EF4-FFF2-40B4-BE49-F238E27FC236}">
                <a16:creationId xmlns:a16="http://schemas.microsoft.com/office/drawing/2014/main" id="{3E8F27A9-6B61-469B-B456-FC06DEC93F9A}"/>
              </a:ext>
            </a:extLst>
          </p:cNvPr>
          <p:cNvPicPr>
            <a:picLocks noChangeAspect="1"/>
          </p:cNvPicPr>
          <p:nvPr/>
        </p:nvPicPr>
        <p:blipFill>
          <a:blip r:embed="rId5"/>
          <a:stretch>
            <a:fillRect/>
          </a:stretch>
        </p:blipFill>
        <p:spPr>
          <a:xfrm>
            <a:off x="6444208" y="4359436"/>
            <a:ext cx="2141377" cy="2141377"/>
          </a:xfrm>
          <a:prstGeom prst="rect">
            <a:avLst/>
          </a:prstGeom>
        </p:spPr>
      </p:pic>
    </p:spTree>
    <p:extLst>
      <p:ext uri="{BB962C8B-B14F-4D97-AF65-F5344CB8AC3E}">
        <p14:creationId xmlns:p14="http://schemas.microsoft.com/office/powerpoint/2010/main" val="357972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What is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428623" y="2128103"/>
            <a:ext cx="4503417" cy="1731690"/>
          </a:xfrm>
          <a:prstGeom prst="rect">
            <a:avLst/>
          </a:prstGeom>
          <a:noFill/>
          <a:ln w="9525">
            <a:noFill/>
            <a:miter lim="800000"/>
            <a:headEnd/>
            <a:tailEnd/>
          </a:ln>
        </p:spPr>
        <p:txBody>
          <a:bodyPr/>
          <a:lstStyle/>
          <a:p>
            <a:pPr eaLnBrk="0" hangingPunct="0">
              <a:spcBef>
                <a:spcPct val="20000"/>
              </a:spcBef>
              <a:buFont typeface="Arial" charset="0"/>
              <a:buNone/>
              <a:defRPr/>
            </a:pPr>
            <a:r>
              <a:rPr lang="en-AU" sz="2400" dirty="0">
                <a:solidFill>
                  <a:schemeClr val="tx2"/>
                </a:solidFill>
                <a:latin typeface="+mn-lt"/>
                <a:cs typeface="+mn-cs"/>
              </a:rPr>
              <a:t>Tilt-wing: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Combine the benefits of multirotor and fixed wing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Vertical take off that can transition to forward flight.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Complicated design</a:t>
            </a:r>
          </a:p>
        </p:txBody>
      </p:sp>
      <p:pic>
        <p:nvPicPr>
          <p:cNvPr id="2" name="Picture 1">
            <a:extLst>
              <a:ext uri="{FF2B5EF4-FFF2-40B4-BE49-F238E27FC236}">
                <a16:creationId xmlns:a16="http://schemas.microsoft.com/office/drawing/2014/main" id="{B2F10B88-9655-4F17-A9AA-2E4485A4C81F}"/>
              </a:ext>
            </a:extLst>
          </p:cNvPr>
          <p:cNvPicPr>
            <a:picLocks noChangeAspect="1"/>
          </p:cNvPicPr>
          <p:nvPr/>
        </p:nvPicPr>
        <p:blipFill>
          <a:blip r:embed="rId4"/>
          <a:stretch>
            <a:fillRect/>
          </a:stretch>
        </p:blipFill>
        <p:spPr>
          <a:xfrm>
            <a:off x="5261313" y="2348880"/>
            <a:ext cx="3328704" cy="1975275"/>
          </a:xfrm>
          <a:prstGeom prst="rect">
            <a:avLst/>
          </a:prstGeom>
        </p:spPr>
      </p:pic>
      <p:pic>
        <p:nvPicPr>
          <p:cNvPr id="3" name="Picture 2">
            <a:extLst>
              <a:ext uri="{FF2B5EF4-FFF2-40B4-BE49-F238E27FC236}">
                <a16:creationId xmlns:a16="http://schemas.microsoft.com/office/drawing/2014/main" id="{623D39F0-090A-4E85-B45C-F2B5A0A89ADA}"/>
              </a:ext>
            </a:extLst>
          </p:cNvPr>
          <p:cNvPicPr>
            <a:picLocks noChangeAspect="1"/>
          </p:cNvPicPr>
          <p:nvPr/>
        </p:nvPicPr>
        <p:blipFill>
          <a:blip r:embed="rId5"/>
          <a:stretch>
            <a:fillRect/>
          </a:stretch>
        </p:blipFill>
        <p:spPr>
          <a:xfrm>
            <a:off x="5884917" y="4659044"/>
            <a:ext cx="2705100" cy="1685925"/>
          </a:xfrm>
          <a:prstGeom prst="rect">
            <a:avLst/>
          </a:prstGeom>
        </p:spPr>
      </p:pic>
    </p:spTree>
    <p:extLst>
      <p:ext uri="{BB962C8B-B14F-4D97-AF65-F5344CB8AC3E}">
        <p14:creationId xmlns:p14="http://schemas.microsoft.com/office/powerpoint/2010/main" val="38984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685800" y="692696"/>
            <a:ext cx="7772400" cy="1470025"/>
          </a:xfrm>
        </p:spPr>
        <p:txBody>
          <a:bodyPr/>
          <a:lstStyle/>
          <a:p>
            <a:pPr eaLnBrk="1" hangingPunct="1"/>
            <a:r>
              <a:rPr lang="en-AU" sz="3200" b="1" dirty="0">
                <a:solidFill>
                  <a:schemeClr val="tx2"/>
                </a:solidFill>
                <a:latin typeface="Tahoma" pitchFamily="34" charset="0"/>
                <a:cs typeface="Tahoma" pitchFamily="34" charset="0"/>
              </a:rPr>
              <a:t>Progress questions</a:t>
            </a:r>
          </a:p>
        </p:txBody>
      </p:sp>
      <p:sp>
        <p:nvSpPr>
          <p:cNvPr id="4" name="Rectangle 3">
            <a:extLst>
              <a:ext uri="{FF2B5EF4-FFF2-40B4-BE49-F238E27FC236}">
                <a16:creationId xmlns:a16="http://schemas.microsoft.com/office/drawing/2014/main" id="{C08BBF64-B923-4071-BBB3-020078FF1A94}"/>
              </a:ext>
            </a:extLst>
          </p:cNvPr>
          <p:cNvSpPr/>
          <p:nvPr/>
        </p:nvSpPr>
        <p:spPr>
          <a:xfrm>
            <a:off x="2810358" y="4581128"/>
            <a:ext cx="3523281" cy="246221"/>
          </a:xfrm>
          <a:prstGeom prst="rect">
            <a:avLst/>
          </a:prstGeom>
        </p:spPr>
        <p:txBody>
          <a:bodyPr wrap="square">
            <a:spAutoFit/>
          </a:bodyPr>
          <a:lstStyle/>
          <a:p>
            <a:pPr algn="ctr"/>
            <a:r>
              <a:rPr lang="en-AU" sz="1000" dirty="0"/>
              <a:t>https://pixabay.com/images/search/drone/</a:t>
            </a:r>
          </a:p>
        </p:txBody>
      </p:sp>
      <p:pic>
        <p:nvPicPr>
          <p:cNvPr id="5" name="Picture 4">
            <a:extLst>
              <a:ext uri="{FF2B5EF4-FFF2-40B4-BE49-F238E27FC236}">
                <a16:creationId xmlns:a16="http://schemas.microsoft.com/office/drawing/2014/main" id="{3567A9EF-3635-4EFB-AE57-36525B433185}"/>
              </a:ext>
            </a:extLst>
          </p:cNvPr>
          <p:cNvPicPr>
            <a:picLocks noChangeAspect="1"/>
          </p:cNvPicPr>
          <p:nvPr/>
        </p:nvPicPr>
        <p:blipFill>
          <a:blip r:embed="rId3"/>
          <a:stretch>
            <a:fillRect/>
          </a:stretch>
        </p:blipFill>
        <p:spPr>
          <a:xfrm>
            <a:off x="2779486" y="1991271"/>
            <a:ext cx="3814869" cy="25432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500063" y="2286000"/>
            <a:ext cx="8072437" cy="3857625"/>
          </a:xfrm>
        </p:spPr>
        <p:txBody>
          <a:bodyPr/>
          <a:lstStyle/>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What is a Drone?</a:t>
            </a:r>
          </a:p>
          <a:p>
            <a:pPr marL="342900" indent="-342900" algn="l" eaLnBrk="1" hangingPunct="1">
              <a:buFont typeface="Arial" panose="020B0604020202020204" pitchFamily="34" charset="0"/>
              <a:buChar char="•"/>
            </a:pPr>
            <a:r>
              <a:rPr lang="en-AU" sz="2500" b="1" dirty="0">
                <a:solidFill>
                  <a:schemeClr val="tx2"/>
                </a:solidFill>
                <a:latin typeface="Tahoma" pitchFamily="34" charset="0"/>
                <a:cs typeface="Tahoma" pitchFamily="34" charset="0"/>
              </a:rPr>
              <a:t>History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Uses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Main parts of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Theory of Drone flight (fixed wing &amp; multi-rotor)</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Drone maintenance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CASA Regulations (Drone flying and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5125"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409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p:txBody>
          <a:bodyPr/>
          <a:lstStyle/>
          <a:p>
            <a:pPr eaLnBrk="1" hangingPunct="1"/>
            <a:r>
              <a:rPr lang="en-AU" sz="3200" b="1" dirty="0">
                <a:solidFill>
                  <a:schemeClr val="tx2"/>
                </a:solidFill>
                <a:latin typeface="Tahoma" pitchFamily="34" charset="0"/>
                <a:cs typeface="Tahoma" pitchFamily="34" charset="0"/>
              </a:rPr>
              <a:t>When were drones first used?</a:t>
            </a:r>
          </a:p>
        </p:txBody>
      </p:sp>
    </p:spTree>
    <p:extLst>
      <p:ext uri="{BB962C8B-B14F-4D97-AF65-F5344CB8AC3E}">
        <p14:creationId xmlns:p14="http://schemas.microsoft.com/office/powerpoint/2010/main" val="165152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4" y="1285875"/>
            <a:ext cx="7743776" cy="857250"/>
          </a:xfrm>
        </p:spPr>
        <p:txBody>
          <a:bodyPr/>
          <a:lstStyle/>
          <a:p>
            <a:pPr algn="l" eaLnBrk="1" hangingPunct="1"/>
            <a:r>
              <a:rPr lang="en-AU" sz="3200" b="1" dirty="0">
                <a:solidFill>
                  <a:schemeClr val="tx2"/>
                </a:solidFill>
                <a:latin typeface="Tahoma" pitchFamily="34" charset="0"/>
                <a:cs typeface="Tahoma" pitchFamily="34" charset="0"/>
              </a:rPr>
              <a:t>Let’s look at the history…</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428623" y="2128103"/>
            <a:ext cx="5943577" cy="1731690"/>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First use in </a:t>
            </a:r>
            <a:r>
              <a:rPr lang="en-AU" sz="2400" b="1" dirty="0">
                <a:solidFill>
                  <a:schemeClr val="tx2"/>
                </a:solidFill>
                <a:latin typeface="+mn-lt"/>
                <a:cs typeface="+mn-cs"/>
              </a:rPr>
              <a:t>1806:</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UAV</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Royal Navy</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Kites dropping propaganda leaflets</a:t>
            </a:r>
          </a:p>
          <a:p>
            <a:pPr marL="457200" indent="-457200" eaLnBrk="0" hangingPunct="0">
              <a:spcBef>
                <a:spcPct val="20000"/>
              </a:spcBef>
              <a:buFont typeface="Arial" panose="020B0604020202020204" pitchFamily="34" charset="0"/>
              <a:buChar char="•"/>
              <a:defRPr/>
            </a:pPr>
            <a:r>
              <a:rPr lang="en-AU" sz="2400" b="1" dirty="0">
                <a:solidFill>
                  <a:schemeClr val="tx2"/>
                </a:solidFill>
                <a:latin typeface="+mn-lt"/>
                <a:cs typeface="+mn-cs"/>
              </a:rPr>
              <a:t>1849:</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Balloons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Bombs with timed fuses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Early focus was on military applications</a:t>
            </a:r>
          </a:p>
        </p:txBody>
      </p:sp>
    </p:spTree>
    <p:extLst>
      <p:ext uri="{BB962C8B-B14F-4D97-AF65-F5344CB8AC3E}">
        <p14:creationId xmlns:p14="http://schemas.microsoft.com/office/powerpoint/2010/main" val="189619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4" y="1285875"/>
            <a:ext cx="7743776" cy="857250"/>
          </a:xfrm>
        </p:spPr>
        <p:txBody>
          <a:bodyPr/>
          <a:lstStyle/>
          <a:p>
            <a:pPr algn="l" eaLnBrk="1" hangingPunct="1"/>
            <a:r>
              <a:rPr lang="en-AU" sz="3200" b="1" dirty="0">
                <a:solidFill>
                  <a:schemeClr val="tx2"/>
                </a:solidFill>
                <a:latin typeface="Tahoma" pitchFamily="34" charset="0"/>
                <a:cs typeface="Tahoma" pitchFamily="34" charset="0"/>
              </a:rPr>
              <a:t>Let’s look at the history…</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428623" y="2128103"/>
            <a:ext cx="5943577" cy="1731690"/>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b="1" dirty="0">
                <a:solidFill>
                  <a:schemeClr val="tx2"/>
                </a:solidFill>
                <a:latin typeface="+mn-lt"/>
                <a:cs typeface="+mn-cs"/>
              </a:rPr>
              <a:t>1916:</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Ruston Proctor Aerial Target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Used emerging revolutionary radio control techniques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World’s first pilotless aircraft</a:t>
            </a:r>
          </a:p>
          <a:p>
            <a:pPr marL="457200" indent="-457200" eaLnBrk="0" hangingPunct="0">
              <a:spcBef>
                <a:spcPct val="20000"/>
              </a:spcBef>
              <a:buFont typeface="Arial" panose="020B0604020202020204" pitchFamily="34" charset="0"/>
              <a:buChar char="•"/>
              <a:defRPr/>
            </a:pPr>
            <a:r>
              <a:rPr lang="en-AU" sz="2400" b="1" dirty="0">
                <a:solidFill>
                  <a:schemeClr val="tx2"/>
                </a:solidFill>
                <a:latin typeface="+mn-lt"/>
                <a:cs typeface="+mn-cs"/>
              </a:rPr>
              <a:t>1916-1918:</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Hewitt-Sperry Automatic Plane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Same use of RC technology</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Included gyros, barometer, servos &amp; distance measuring equipment</a:t>
            </a:r>
          </a:p>
        </p:txBody>
      </p:sp>
      <p:pic>
        <p:nvPicPr>
          <p:cNvPr id="4" name="Picture 3">
            <a:extLst>
              <a:ext uri="{FF2B5EF4-FFF2-40B4-BE49-F238E27FC236}">
                <a16:creationId xmlns:a16="http://schemas.microsoft.com/office/drawing/2014/main" id="{9D6BEE21-68CC-4EE2-B476-EF8192929DBE}"/>
              </a:ext>
            </a:extLst>
          </p:cNvPr>
          <p:cNvPicPr>
            <a:picLocks noChangeAspect="1"/>
          </p:cNvPicPr>
          <p:nvPr/>
        </p:nvPicPr>
        <p:blipFill>
          <a:blip r:embed="rId4"/>
          <a:stretch>
            <a:fillRect/>
          </a:stretch>
        </p:blipFill>
        <p:spPr>
          <a:xfrm>
            <a:off x="6372200" y="4293096"/>
            <a:ext cx="2330830" cy="1839601"/>
          </a:xfrm>
          <a:prstGeom prst="rect">
            <a:avLst/>
          </a:prstGeom>
        </p:spPr>
      </p:pic>
      <p:sp>
        <p:nvSpPr>
          <p:cNvPr id="10" name="TextBox 9">
            <a:extLst>
              <a:ext uri="{FF2B5EF4-FFF2-40B4-BE49-F238E27FC236}">
                <a16:creationId xmlns:a16="http://schemas.microsoft.com/office/drawing/2014/main" id="{1317E701-0A62-4E8B-B386-B369D7391369}"/>
              </a:ext>
            </a:extLst>
          </p:cNvPr>
          <p:cNvSpPr txBox="1"/>
          <p:nvPr/>
        </p:nvSpPr>
        <p:spPr>
          <a:xfrm>
            <a:off x="4268444" y="6185787"/>
            <a:ext cx="4572000" cy="523220"/>
          </a:xfrm>
          <a:prstGeom prst="rect">
            <a:avLst/>
          </a:prstGeom>
          <a:noFill/>
        </p:spPr>
        <p:txBody>
          <a:bodyPr wrap="square">
            <a:spAutoFit/>
          </a:bodyPr>
          <a:lstStyle/>
          <a:p>
            <a:pPr algn="r">
              <a:spcAft>
                <a:spcPts val="1000"/>
              </a:spcAft>
            </a:pPr>
            <a:r>
              <a:rPr lang="en-AU" sz="1400" i="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https://en.wikipedia.org/wiki/Hewitt-Sperry_Automatic_Airplane</a:t>
            </a:r>
          </a:p>
        </p:txBody>
      </p:sp>
    </p:spTree>
    <p:extLst>
      <p:ext uri="{BB962C8B-B14F-4D97-AF65-F5344CB8AC3E}">
        <p14:creationId xmlns:p14="http://schemas.microsoft.com/office/powerpoint/2010/main" val="135700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4" y="1285875"/>
            <a:ext cx="7743776" cy="857250"/>
          </a:xfrm>
        </p:spPr>
        <p:txBody>
          <a:bodyPr/>
          <a:lstStyle/>
          <a:p>
            <a:pPr algn="l" eaLnBrk="1" hangingPunct="1"/>
            <a:r>
              <a:rPr lang="en-AU" sz="3200" b="1" dirty="0">
                <a:solidFill>
                  <a:schemeClr val="tx2"/>
                </a:solidFill>
                <a:latin typeface="Tahoma" pitchFamily="34" charset="0"/>
                <a:cs typeface="Tahoma" pitchFamily="34" charset="0"/>
              </a:rPr>
              <a:t>Let’s look at the history…</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428623" y="2128103"/>
            <a:ext cx="5943577" cy="1731690"/>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b="1" dirty="0">
                <a:solidFill>
                  <a:schemeClr val="tx2"/>
                </a:solidFill>
                <a:latin typeface="+mn-lt"/>
                <a:cs typeface="+mn-cs"/>
              </a:rPr>
              <a:t>1918:</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Kettering Bug</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Experimental aerial torpedo</a:t>
            </a:r>
          </a:p>
          <a:p>
            <a:pPr marL="457200" indent="-457200" eaLnBrk="0" hangingPunct="0">
              <a:spcBef>
                <a:spcPct val="20000"/>
              </a:spcBef>
              <a:buFont typeface="Arial" panose="020B0604020202020204" pitchFamily="34" charset="0"/>
              <a:buChar char="•"/>
              <a:defRPr/>
            </a:pPr>
            <a:r>
              <a:rPr lang="en-AU" sz="2400" b="1" dirty="0">
                <a:solidFill>
                  <a:schemeClr val="tx2"/>
                </a:solidFill>
                <a:latin typeface="+mn-lt"/>
                <a:cs typeface="+mn-cs"/>
              </a:rPr>
              <a:t>1930’s :</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De Havilland Queen Bee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Low cost, remote controlled</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Training for anti-aircraft gunnery</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Could be re-used (if it survived!)</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Based on the Tiger Moth aircraft</a:t>
            </a:r>
          </a:p>
        </p:txBody>
      </p:sp>
    </p:spTree>
    <p:extLst>
      <p:ext uri="{BB962C8B-B14F-4D97-AF65-F5344CB8AC3E}">
        <p14:creationId xmlns:p14="http://schemas.microsoft.com/office/powerpoint/2010/main" val="84427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4" y="1285875"/>
            <a:ext cx="7743776" cy="857250"/>
          </a:xfrm>
        </p:spPr>
        <p:txBody>
          <a:bodyPr/>
          <a:lstStyle/>
          <a:p>
            <a:pPr algn="l" eaLnBrk="1" hangingPunct="1"/>
            <a:r>
              <a:rPr lang="en-AU" sz="3200" b="1" dirty="0">
                <a:solidFill>
                  <a:schemeClr val="tx2"/>
                </a:solidFill>
                <a:latin typeface="Tahoma" pitchFamily="34" charset="0"/>
                <a:cs typeface="Tahoma" pitchFamily="34" charset="0"/>
              </a:rPr>
              <a:t>Let’s look at the history…</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428623" y="2128103"/>
            <a:ext cx="7743776" cy="1731690"/>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b="1" dirty="0">
                <a:solidFill>
                  <a:schemeClr val="tx2"/>
                </a:solidFill>
                <a:latin typeface="+mn-lt"/>
                <a:cs typeface="+mn-cs"/>
              </a:rPr>
              <a:t>1940:</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OQ-2 </a:t>
            </a:r>
            <a:r>
              <a:rPr lang="en-AU" sz="2400" dirty="0" err="1">
                <a:solidFill>
                  <a:schemeClr val="tx2"/>
                </a:solidFill>
                <a:latin typeface="+mn-lt"/>
                <a:cs typeface="+mn-cs"/>
              </a:rPr>
              <a:t>Radioplane</a:t>
            </a: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Sold to US Army</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First mass-produced drone in the US</a:t>
            </a:r>
          </a:p>
          <a:p>
            <a:pPr marL="457200" indent="-457200" eaLnBrk="0" hangingPunct="0">
              <a:spcBef>
                <a:spcPct val="20000"/>
              </a:spcBef>
              <a:buFont typeface="Arial" panose="020B0604020202020204" pitchFamily="34" charset="0"/>
              <a:buChar char="•"/>
              <a:defRPr/>
            </a:pPr>
            <a:r>
              <a:rPr lang="en-AU" sz="2400" b="1" dirty="0">
                <a:solidFill>
                  <a:schemeClr val="tx2"/>
                </a:solidFill>
                <a:latin typeface="+mn-lt"/>
                <a:cs typeface="+mn-cs"/>
              </a:rPr>
              <a:t>Post 1945:</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Out of sight RC control developed</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Reconnaissance during the Vietnam War</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First commercial applications in Japan during 1980s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Use in modern warfare (including in combat)</a:t>
            </a:r>
          </a:p>
          <a:p>
            <a:pPr marL="914400" lvl="1"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p:txBody>
      </p:sp>
      <p:pic>
        <p:nvPicPr>
          <p:cNvPr id="2" name="Picture 1">
            <a:extLst>
              <a:ext uri="{FF2B5EF4-FFF2-40B4-BE49-F238E27FC236}">
                <a16:creationId xmlns:a16="http://schemas.microsoft.com/office/drawing/2014/main" id="{EEF5D240-AEF4-4DE5-9E91-E2EFB5E8477A}"/>
              </a:ext>
            </a:extLst>
          </p:cNvPr>
          <p:cNvPicPr>
            <a:picLocks noChangeAspect="1"/>
          </p:cNvPicPr>
          <p:nvPr/>
        </p:nvPicPr>
        <p:blipFill>
          <a:blip r:embed="rId4"/>
          <a:stretch>
            <a:fillRect/>
          </a:stretch>
        </p:blipFill>
        <p:spPr>
          <a:xfrm>
            <a:off x="6355425" y="2130258"/>
            <a:ext cx="2474174" cy="1311673"/>
          </a:xfrm>
          <a:prstGeom prst="rect">
            <a:avLst/>
          </a:prstGeom>
        </p:spPr>
      </p:pic>
      <p:sp>
        <p:nvSpPr>
          <p:cNvPr id="12" name="TextBox 11">
            <a:extLst>
              <a:ext uri="{FF2B5EF4-FFF2-40B4-BE49-F238E27FC236}">
                <a16:creationId xmlns:a16="http://schemas.microsoft.com/office/drawing/2014/main" id="{1E707665-CB39-42C4-834C-46A2D78B7043}"/>
              </a:ext>
            </a:extLst>
          </p:cNvPr>
          <p:cNvSpPr txBox="1"/>
          <p:nvPr/>
        </p:nvSpPr>
        <p:spPr>
          <a:xfrm>
            <a:off x="6183845" y="3475905"/>
            <a:ext cx="2531532" cy="523220"/>
          </a:xfrm>
          <a:prstGeom prst="rect">
            <a:avLst/>
          </a:prstGeom>
          <a:noFill/>
        </p:spPr>
        <p:txBody>
          <a:bodyPr wrap="square">
            <a:spAutoFit/>
          </a:bodyPr>
          <a:lstStyle/>
          <a:p>
            <a:pPr algn="r">
              <a:spcAft>
                <a:spcPts val="1000"/>
              </a:spcAft>
            </a:pPr>
            <a:r>
              <a:rPr lang="en-AU" sz="1400" i="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https://en.wikipedia.org/wiki/Radioplane_OQ-2</a:t>
            </a:r>
          </a:p>
        </p:txBody>
      </p:sp>
    </p:spTree>
    <p:extLst>
      <p:ext uri="{BB962C8B-B14F-4D97-AF65-F5344CB8AC3E}">
        <p14:creationId xmlns:p14="http://schemas.microsoft.com/office/powerpoint/2010/main" val="495083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685800" y="692696"/>
            <a:ext cx="7772400" cy="1470025"/>
          </a:xfrm>
        </p:spPr>
        <p:txBody>
          <a:bodyPr/>
          <a:lstStyle/>
          <a:p>
            <a:pPr eaLnBrk="1" hangingPunct="1"/>
            <a:r>
              <a:rPr lang="en-AU" sz="3200" b="1" dirty="0">
                <a:solidFill>
                  <a:schemeClr val="tx2"/>
                </a:solidFill>
                <a:latin typeface="Tahoma" pitchFamily="34" charset="0"/>
                <a:cs typeface="Tahoma" pitchFamily="34" charset="0"/>
              </a:rPr>
              <a:t>Progress questions</a:t>
            </a:r>
          </a:p>
        </p:txBody>
      </p:sp>
      <p:pic>
        <p:nvPicPr>
          <p:cNvPr id="6" name="Picture 5">
            <a:extLst>
              <a:ext uri="{FF2B5EF4-FFF2-40B4-BE49-F238E27FC236}">
                <a16:creationId xmlns:a16="http://schemas.microsoft.com/office/drawing/2014/main" id="{96529163-80C4-4C1C-AB85-FB69BAE17D96}"/>
              </a:ext>
            </a:extLst>
          </p:cNvPr>
          <p:cNvPicPr>
            <a:picLocks noChangeAspect="1"/>
          </p:cNvPicPr>
          <p:nvPr/>
        </p:nvPicPr>
        <p:blipFill>
          <a:blip r:embed="rId3"/>
          <a:stretch>
            <a:fillRect/>
          </a:stretch>
        </p:blipFill>
        <p:spPr>
          <a:xfrm>
            <a:off x="2383172" y="1991271"/>
            <a:ext cx="4377655" cy="3142932"/>
          </a:xfrm>
          <a:prstGeom prst="rect">
            <a:avLst/>
          </a:prstGeom>
        </p:spPr>
      </p:pic>
    </p:spTree>
    <p:extLst>
      <p:ext uri="{BB962C8B-B14F-4D97-AF65-F5344CB8AC3E}">
        <p14:creationId xmlns:p14="http://schemas.microsoft.com/office/powerpoint/2010/main" val="315690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28625" y="1957388"/>
            <a:ext cx="7772400" cy="1184275"/>
          </a:xfrm>
        </p:spPr>
        <p:txBody>
          <a:bodyPr/>
          <a:lstStyle/>
          <a:p>
            <a:pPr algn="l" eaLnBrk="1" hangingPunct="1"/>
            <a:r>
              <a:rPr lang="en-AU" b="1" dirty="0">
                <a:solidFill>
                  <a:schemeClr val="tx2"/>
                </a:solidFill>
                <a:latin typeface="Tahoma" pitchFamily="34" charset="0"/>
                <a:cs typeface="Tahoma" pitchFamily="34" charset="0"/>
              </a:rPr>
              <a:t>Drone Air Activities 3</a:t>
            </a:r>
          </a:p>
        </p:txBody>
      </p:sp>
      <p:sp>
        <p:nvSpPr>
          <p:cNvPr id="3" name="Subtitle 2"/>
          <p:cNvSpPr>
            <a:spLocks noGrp="1"/>
          </p:cNvSpPr>
          <p:nvPr>
            <p:ph type="subTitle" idx="1"/>
          </p:nvPr>
        </p:nvSpPr>
        <p:spPr>
          <a:xfrm>
            <a:off x="500063" y="3357563"/>
            <a:ext cx="7000875" cy="1285875"/>
          </a:xfrm>
        </p:spPr>
        <p:txBody>
          <a:bodyPr rtlCol="0">
            <a:normAutofit/>
          </a:bodyPr>
          <a:lstStyle/>
          <a:p>
            <a:pPr algn="l" eaLnBrk="1" fontAlgn="auto" hangingPunct="1">
              <a:spcAft>
                <a:spcPts val="0"/>
              </a:spcAft>
              <a:buFont typeface="Arial" pitchFamily="34" charset="0"/>
              <a:buNone/>
              <a:defRPr/>
            </a:pPr>
            <a:r>
              <a:rPr lang="en-AU" dirty="0">
                <a:solidFill>
                  <a:schemeClr val="tx2"/>
                </a:solidFill>
                <a:latin typeface="Tahoma" pitchFamily="34" charset="0"/>
                <a:ea typeface="Tahoma" pitchFamily="34" charset="0"/>
                <a:cs typeface="Tahoma" pitchFamily="34" charset="0"/>
              </a:rPr>
              <a:t>Instructor Name</a:t>
            </a:r>
          </a:p>
          <a:p>
            <a:pPr algn="l" eaLnBrk="1" fontAlgn="auto" hangingPunct="1">
              <a:spcAft>
                <a:spcPts val="0"/>
              </a:spcAft>
              <a:buFont typeface="Arial" pitchFamily="34" charset="0"/>
              <a:buNone/>
              <a:defRPr/>
            </a:pPr>
            <a:r>
              <a:rPr lang="en-AU" dirty="0">
                <a:solidFill>
                  <a:schemeClr val="tx2"/>
                </a:solidFill>
                <a:latin typeface="Tahoma" pitchFamily="34" charset="0"/>
                <a:ea typeface="Tahoma" pitchFamily="34" charset="0"/>
                <a:cs typeface="Tahoma" pitchFamily="34" charset="0"/>
              </a:rPr>
              <a:t>Instructor Appointment</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3077" name="Picture 6"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015A995-99AD-41F6-8EAE-83474981ADEE}"/>
              </a:ext>
            </a:extLst>
          </p:cNvPr>
          <p:cNvPicPr>
            <a:picLocks noChangeAspect="1"/>
          </p:cNvPicPr>
          <p:nvPr/>
        </p:nvPicPr>
        <p:blipFill>
          <a:blip r:embed="rId4"/>
          <a:stretch>
            <a:fillRect/>
          </a:stretch>
        </p:blipFill>
        <p:spPr>
          <a:xfrm>
            <a:off x="7015724" y="-26326"/>
            <a:ext cx="2132856" cy="213285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500063" y="2286000"/>
            <a:ext cx="8072437" cy="3857625"/>
          </a:xfrm>
        </p:spPr>
        <p:txBody>
          <a:bodyPr/>
          <a:lstStyle/>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What is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History of Drones</a:t>
            </a:r>
          </a:p>
          <a:p>
            <a:pPr marL="342900" indent="-342900" algn="l" eaLnBrk="1" hangingPunct="1">
              <a:buFont typeface="Arial" panose="020B0604020202020204" pitchFamily="34" charset="0"/>
              <a:buChar char="•"/>
            </a:pPr>
            <a:r>
              <a:rPr lang="en-AU" sz="2500" b="1" dirty="0">
                <a:solidFill>
                  <a:schemeClr val="tx2"/>
                </a:solidFill>
                <a:latin typeface="Tahoma" pitchFamily="34" charset="0"/>
                <a:cs typeface="Tahoma" pitchFamily="34" charset="0"/>
              </a:rPr>
              <a:t>Uses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Main parts of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Theory of Drone flight (fixed wing &amp; multi-rotor)</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Drone maintenance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CASA Regulations (Drone flying and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5125"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82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p:txBody>
          <a:bodyPr/>
          <a:lstStyle/>
          <a:p>
            <a:pPr eaLnBrk="1" hangingPunct="1"/>
            <a:r>
              <a:rPr lang="en-AU" sz="3200" b="1" dirty="0">
                <a:solidFill>
                  <a:schemeClr val="tx2"/>
                </a:solidFill>
                <a:latin typeface="Tahoma" pitchFamily="34" charset="0"/>
                <a:cs typeface="Tahoma" pitchFamily="34" charset="0"/>
              </a:rPr>
              <a:t>Why use a drone?</a:t>
            </a:r>
          </a:p>
        </p:txBody>
      </p:sp>
      <p:sp>
        <p:nvSpPr>
          <p:cNvPr id="3" name="Subtitle 8">
            <a:extLst>
              <a:ext uri="{FF2B5EF4-FFF2-40B4-BE49-F238E27FC236}">
                <a16:creationId xmlns:a16="http://schemas.microsoft.com/office/drawing/2014/main" id="{6CACD9B6-5412-4A3E-B097-51A723757AD5}"/>
              </a:ext>
            </a:extLst>
          </p:cNvPr>
          <p:cNvSpPr txBox="1">
            <a:spLocks/>
          </p:cNvSpPr>
          <p:nvPr/>
        </p:nvSpPr>
        <p:spPr bwMode="auto">
          <a:xfrm>
            <a:off x="685800" y="3429001"/>
            <a:ext cx="5943577" cy="2520280"/>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Improving technology </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lower costs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More accessible </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Flexibility</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Reduce risk to humans</a:t>
            </a:r>
          </a:p>
        </p:txBody>
      </p:sp>
    </p:spTree>
    <p:extLst>
      <p:ext uri="{BB962C8B-B14F-4D97-AF65-F5344CB8AC3E}">
        <p14:creationId xmlns:p14="http://schemas.microsoft.com/office/powerpoint/2010/main" val="1610597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8715375" cy="857250"/>
          </a:xfrm>
        </p:spPr>
        <p:txBody>
          <a:bodyPr/>
          <a:lstStyle/>
          <a:p>
            <a:pPr algn="l" eaLnBrk="1" hangingPunct="1"/>
            <a:r>
              <a:rPr lang="en-AU" sz="3200" b="1" dirty="0">
                <a:solidFill>
                  <a:schemeClr val="tx2"/>
                </a:solidFill>
                <a:latin typeface="Tahoma" pitchFamily="34" charset="0"/>
                <a:cs typeface="Tahoma" pitchFamily="34" charset="0"/>
              </a:rPr>
              <a:t>Organisations that use drones</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428623" y="2128103"/>
            <a:ext cx="2865487" cy="438884"/>
          </a:xfrm>
          <a:prstGeom prst="rect">
            <a:avLst/>
          </a:prstGeom>
          <a:noFill/>
          <a:ln w="9525">
            <a:noFill/>
            <a:miter lim="800000"/>
            <a:headEnd/>
            <a:tailEnd/>
          </a:ln>
        </p:spPr>
        <p:txBody>
          <a:bodyPr/>
          <a:lstStyle/>
          <a:p>
            <a:pPr algn="ctr" eaLnBrk="0" hangingPunct="0">
              <a:spcBef>
                <a:spcPct val="20000"/>
              </a:spcBef>
              <a:defRPr/>
            </a:pPr>
            <a:r>
              <a:rPr lang="en-AU" sz="1600" dirty="0">
                <a:solidFill>
                  <a:schemeClr val="tx2"/>
                </a:solidFill>
                <a:latin typeface="+mn-lt"/>
                <a:cs typeface="+mn-cs"/>
              </a:rPr>
              <a:t>Infrastructure</a:t>
            </a:r>
          </a:p>
        </p:txBody>
      </p:sp>
      <p:pic>
        <p:nvPicPr>
          <p:cNvPr id="2" name="Picture 1">
            <a:extLst>
              <a:ext uri="{FF2B5EF4-FFF2-40B4-BE49-F238E27FC236}">
                <a16:creationId xmlns:a16="http://schemas.microsoft.com/office/drawing/2014/main" id="{5FFA557D-7C12-42AD-98D3-008D199153C6}"/>
              </a:ext>
            </a:extLst>
          </p:cNvPr>
          <p:cNvPicPr>
            <a:picLocks noChangeAspect="1"/>
          </p:cNvPicPr>
          <p:nvPr/>
        </p:nvPicPr>
        <p:blipFill>
          <a:blip r:embed="rId4"/>
          <a:stretch>
            <a:fillRect/>
          </a:stretch>
        </p:blipFill>
        <p:spPr>
          <a:xfrm>
            <a:off x="725394" y="2480112"/>
            <a:ext cx="2271943" cy="1631139"/>
          </a:xfrm>
          <a:prstGeom prst="rect">
            <a:avLst/>
          </a:prstGeom>
        </p:spPr>
      </p:pic>
      <p:sp>
        <p:nvSpPr>
          <p:cNvPr id="9" name="Subtitle 8">
            <a:extLst>
              <a:ext uri="{FF2B5EF4-FFF2-40B4-BE49-F238E27FC236}">
                <a16:creationId xmlns:a16="http://schemas.microsoft.com/office/drawing/2014/main" id="{B6329F4A-2CE6-4717-B13A-9A7B0C4DCA02}"/>
              </a:ext>
            </a:extLst>
          </p:cNvPr>
          <p:cNvSpPr txBox="1">
            <a:spLocks/>
          </p:cNvSpPr>
          <p:nvPr/>
        </p:nvSpPr>
        <p:spPr bwMode="auto">
          <a:xfrm>
            <a:off x="5536385" y="2417977"/>
            <a:ext cx="1120562" cy="557304"/>
          </a:xfrm>
          <a:prstGeom prst="rect">
            <a:avLst/>
          </a:prstGeom>
          <a:noFill/>
          <a:ln w="9525">
            <a:noFill/>
            <a:miter lim="800000"/>
            <a:headEnd/>
            <a:tailEnd/>
          </a:ln>
        </p:spPr>
        <p:txBody>
          <a:bodyPr/>
          <a:lstStyle/>
          <a:p>
            <a:pPr algn="ctr" eaLnBrk="0" hangingPunct="0">
              <a:spcBef>
                <a:spcPct val="20000"/>
              </a:spcBef>
              <a:defRPr/>
            </a:pPr>
            <a:r>
              <a:rPr lang="en-AU" sz="1600" dirty="0">
                <a:solidFill>
                  <a:schemeClr val="tx2"/>
                </a:solidFill>
                <a:latin typeface="+mn-lt"/>
                <a:cs typeface="+mn-cs"/>
              </a:rPr>
              <a:t>Emergency Services</a:t>
            </a:r>
          </a:p>
        </p:txBody>
      </p:sp>
      <p:sp>
        <p:nvSpPr>
          <p:cNvPr id="10" name="Subtitle 8">
            <a:extLst>
              <a:ext uri="{FF2B5EF4-FFF2-40B4-BE49-F238E27FC236}">
                <a16:creationId xmlns:a16="http://schemas.microsoft.com/office/drawing/2014/main" id="{C004033A-4673-4A9F-A9CD-C809D16E4D23}"/>
              </a:ext>
            </a:extLst>
          </p:cNvPr>
          <p:cNvSpPr txBox="1">
            <a:spLocks/>
          </p:cNvSpPr>
          <p:nvPr/>
        </p:nvSpPr>
        <p:spPr bwMode="auto">
          <a:xfrm>
            <a:off x="2843808" y="5013176"/>
            <a:ext cx="1857376" cy="395354"/>
          </a:xfrm>
          <a:prstGeom prst="rect">
            <a:avLst/>
          </a:prstGeom>
          <a:noFill/>
          <a:ln w="9525">
            <a:noFill/>
            <a:miter lim="800000"/>
            <a:headEnd/>
            <a:tailEnd/>
          </a:ln>
        </p:spPr>
        <p:txBody>
          <a:bodyPr/>
          <a:lstStyle/>
          <a:p>
            <a:pPr algn="ctr" eaLnBrk="0" hangingPunct="0">
              <a:spcBef>
                <a:spcPct val="20000"/>
              </a:spcBef>
              <a:defRPr/>
            </a:pPr>
            <a:r>
              <a:rPr lang="en-AU" sz="1600" dirty="0">
                <a:solidFill>
                  <a:schemeClr val="tx2"/>
                </a:solidFill>
                <a:latin typeface="+mn-lt"/>
                <a:cs typeface="+mn-cs"/>
              </a:rPr>
              <a:t>Agriculture</a:t>
            </a:r>
          </a:p>
        </p:txBody>
      </p:sp>
      <p:sp>
        <p:nvSpPr>
          <p:cNvPr id="11" name="Subtitle 8">
            <a:extLst>
              <a:ext uri="{FF2B5EF4-FFF2-40B4-BE49-F238E27FC236}">
                <a16:creationId xmlns:a16="http://schemas.microsoft.com/office/drawing/2014/main" id="{E6E5A477-355C-4927-A450-CE6ADD82912C}"/>
              </a:ext>
            </a:extLst>
          </p:cNvPr>
          <p:cNvSpPr txBox="1">
            <a:spLocks/>
          </p:cNvSpPr>
          <p:nvPr/>
        </p:nvSpPr>
        <p:spPr bwMode="auto">
          <a:xfrm>
            <a:off x="5187874" y="4961361"/>
            <a:ext cx="1316087" cy="427558"/>
          </a:xfrm>
          <a:prstGeom prst="rect">
            <a:avLst/>
          </a:prstGeom>
          <a:noFill/>
          <a:ln w="9525">
            <a:noFill/>
            <a:miter lim="800000"/>
            <a:headEnd/>
            <a:tailEnd/>
          </a:ln>
        </p:spPr>
        <p:txBody>
          <a:bodyPr/>
          <a:lstStyle/>
          <a:p>
            <a:pPr algn="ctr" eaLnBrk="0" hangingPunct="0">
              <a:spcBef>
                <a:spcPct val="20000"/>
              </a:spcBef>
              <a:defRPr/>
            </a:pPr>
            <a:r>
              <a:rPr lang="en-AU" sz="1600" dirty="0">
                <a:solidFill>
                  <a:schemeClr val="tx2"/>
                </a:solidFill>
                <a:latin typeface="+mn-lt"/>
                <a:cs typeface="+mn-cs"/>
              </a:rPr>
              <a:t>Mining</a:t>
            </a:r>
          </a:p>
        </p:txBody>
      </p:sp>
      <p:sp>
        <p:nvSpPr>
          <p:cNvPr id="12" name="Subtitle 8">
            <a:extLst>
              <a:ext uri="{FF2B5EF4-FFF2-40B4-BE49-F238E27FC236}">
                <a16:creationId xmlns:a16="http://schemas.microsoft.com/office/drawing/2014/main" id="{26DFC797-BF57-4756-A6EC-CFBBC87469CD}"/>
              </a:ext>
            </a:extLst>
          </p:cNvPr>
          <p:cNvSpPr txBox="1">
            <a:spLocks/>
          </p:cNvSpPr>
          <p:nvPr/>
        </p:nvSpPr>
        <p:spPr bwMode="auto">
          <a:xfrm>
            <a:off x="6378278" y="1700808"/>
            <a:ext cx="2865487" cy="438884"/>
          </a:xfrm>
          <a:prstGeom prst="rect">
            <a:avLst/>
          </a:prstGeom>
          <a:noFill/>
          <a:ln w="9525">
            <a:noFill/>
            <a:miter lim="800000"/>
            <a:headEnd/>
            <a:tailEnd/>
          </a:ln>
        </p:spPr>
        <p:txBody>
          <a:bodyPr/>
          <a:lstStyle/>
          <a:p>
            <a:pPr algn="ctr" eaLnBrk="0" hangingPunct="0">
              <a:spcBef>
                <a:spcPct val="20000"/>
              </a:spcBef>
              <a:defRPr/>
            </a:pPr>
            <a:r>
              <a:rPr lang="en-AU" sz="1600" dirty="0">
                <a:solidFill>
                  <a:schemeClr val="tx2"/>
                </a:solidFill>
                <a:latin typeface="+mn-lt"/>
                <a:cs typeface="+mn-cs"/>
              </a:rPr>
              <a:t>Surf Life Saving Australia</a:t>
            </a:r>
          </a:p>
        </p:txBody>
      </p:sp>
      <p:sp>
        <p:nvSpPr>
          <p:cNvPr id="13" name="Subtitle 8">
            <a:extLst>
              <a:ext uri="{FF2B5EF4-FFF2-40B4-BE49-F238E27FC236}">
                <a16:creationId xmlns:a16="http://schemas.microsoft.com/office/drawing/2014/main" id="{95D9B31C-22F7-4D8C-A1AA-206CC38B3D5A}"/>
              </a:ext>
            </a:extLst>
          </p:cNvPr>
          <p:cNvSpPr txBox="1">
            <a:spLocks/>
          </p:cNvSpPr>
          <p:nvPr/>
        </p:nvSpPr>
        <p:spPr bwMode="auto">
          <a:xfrm>
            <a:off x="6850806" y="3284984"/>
            <a:ext cx="1706473" cy="395354"/>
          </a:xfrm>
          <a:prstGeom prst="rect">
            <a:avLst/>
          </a:prstGeom>
          <a:noFill/>
          <a:ln w="9525">
            <a:noFill/>
            <a:miter lim="800000"/>
            <a:headEnd/>
            <a:tailEnd/>
          </a:ln>
        </p:spPr>
        <p:txBody>
          <a:bodyPr/>
          <a:lstStyle/>
          <a:p>
            <a:pPr algn="ctr" eaLnBrk="0" hangingPunct="0">
              <a:spcBef>
                <a:spcPct val="20000"/>
              </a:spcBef>
              <a:defRPr/>
            </a:pPr>
            <a:r>
              <a:rPr lang="en-AU" sz="1600" dirty="0">
                <a:solidFill>
                  <a:schemeClr val="tx2"/>
                </a:solidFill>
                <a:latin typeface="+mn-lt"/>
                <a:cs typeface="+mn-cs"/>
              </a:rPr>
              <a:t>Military</a:t>
            </a:r>
          </a:p>
        </p:txBody>
      </p:sp>
      <p:sp>
        <p:nvSpPr>
          <p:cNvPr id="14" name="Subtitle 8">
            <a:extLst>
              <a:ext uri="{FF2B5EF4-FFF2-40B4-BE49-F238E27FC236}">
                <a16:creationId xmlns:a16="http://schemas.microsoft.com/office/drawing/2014/main" id="{F7814120-B781-410D-A090-BDE42A83C26B}"/>
              </a:ext>
            </a:extLst>
          </p:cNvPr>
          <p:cNvSpPr txBox="1">
            <a:spLocks/>
          </p:cNvSpPr>
          <p:nvPr/>
        </p:nvSpPr>
        <p:spPr bwMode="auto">
          <a:xfrm>
            <a:off x="2946240" y="4132455"/>
            <a:ext cx="1397464" cy="395354"/>
          </a:xfrm>
          <a:prstGeom prst="rect">
            <a:avLst/>
          </a:prstGeom>
          <a:noFill/>
          <a:ln w="9525">
            <a:noFill/>
            <a:miter lim="800000"/>
            <a:headEnd/>
            <a:tailEnd/>
          </a:ln>
        </p:spPr>
        <p:txBody>
          <a:bodyPr/>
          <a:lstStyle/>
          <a:p>
            <a:pPr algn="ctr" eaLnBrk="0" hangingPunct="0">
              <a:spcBef>
                <a:spcPct val="20000"/>
              </a:spcBef>
              <a:defRPr/>
            </a:pPr>
            <a:r>
              <a:rPr lang="en-AU" sz="1600" dirty="0">
                <a:solidFill>
                  <a:schemeClr val="tx2"/>
                </a:solidFill>
                <a:latin typeface="+mn-lt"/>
                <a:cs typeface="+mn-cs"/>
              </a:rPr>
              <a:t>QFES</a:t>
            </a:r>
          </a:p>
        </p:txBody>
      </p:sp>
      <p:sp>
        <p:nvSpPr>
          <p:cNvPr id="15" name="Subtitle 8">
            <a:extLst>
              <a:ext uri="{FF2B5EF4-FFF2-40B4-BE49-F238E27FC236}">
                <a16:creationId xmlns:a16="http://schemas.microsoft.com/office/drawing/2014/main" id="{671896A1-2BD6-4151-AAA6-8630949ACC11}"/>
              </a:ext>
            </a:extLst>
          </p:cNvPr>
          <p:cNvSpPr txBox="1">
            <a:spLocks/>
          </p:cNvSpPr>
          <p:nvPr/>
        </p:nvSpPr>
        <p:spPr bwMode="auto">
          <a:xfrm>
            <a:off x="392760" y="4314828"/>
            <a:ext cx="2865487" cy="438884"/>
          </a:xfrm>
          <a:prstGeom prst="rect">
            <a:avLst/>
          </a:prstGeom>
          <a:noFill/>
          <a:ln w="9525">
            <a:noFill/>
            <a:miter lim="800000"/>
            <a:headEnd/>
            <a:tailEnd/>
          </a:ln>
        </p:spPr>
        <p:txBody>
          <a:bodyPr/>
          <a:lstStyle/>
          <a:p>
            <a:pPr algn="ctr" eaLnBrk="0" hangingPunct="0">
              <a:spcBef>
                <a:spcPct val="20000"/>
              </a:spcBef>
              <a:defRPr/>
            </a:pPr>
            <a:r>
              <a:rPr lang="en-AU" sz="1600" dirty="0">
                <a:solidFill>
                  <a:schemeClr val="tx2"/>
                </a:solidFill>
                <a:latin typeface="+mn-lt"/>
                <a:cs typeface="+mn-cs"/>
              </a:rPr>
              <a:t>Media &amp; Entertainment</a:t>
            </a:r>
          </a:p>
        </p:txBody>
      </p:sp>
      <p:sp>
        <p:nvSpPr>
          <p:cNvPr id="16" name="Subtitle 8">
            <a:extLst>
              <a:ext uri="{FF2B5EF4-FFF2-40B4-BE49-F238E27FC236}">
                <a16:creationId xmlns:a16="http://schemas.microsoft.com/office/drawing/2014/main" id="{8BE98B9B-A3F1-473E-9D52-BBA234ACB831}"/>
              </a:ext>
            </a:extLst>
          </p:cNvPr>
          <p:cNvSpPr txBox="1">
            <a:spLocks/>
          </p:cNvSpPr>
          <p:nvPr/>
        </p:nvSpPr>
        <p:spPr bwMode="auto">
          <a:xfrm>
            <a:off x="6387033" y="4858689"/>
            <a:ext cx="2865487" cy="438884"/>
          </a:xfrm>
          <a:prstGeom prst="rect">
            <a:avLst/>
          </a:prstGeom>
          <a:noFill/>
          <a:ln w="9525">
            <a:noFill/>
            <a:miter lim="800000"/>
            <a:headEnd/>
            <a:tailEnd/>
          </a:ln>
        </p:spPr>
        <p:txBody>
          <a:bodyPr/>
          <a:lstStyle/>
          <a:p>
            <a:pPr algn="ctr" eaLnBrk="0" hangingPunct="0">
              <a:spcBef>
                <a:spcPct val="20000"/>
              </a:spcBef>
              <a:defRPr/>
            </a:pPr>
            <a:r>
              <a:rPr lang="en-AU" sz="1600" dirty="0">
                <a:solidFill>
                  <a:schemeClr val="tx2"/>
                </a:solidFill>
                <a:latin typeface="+mn-lt"/>
                <a:cs typeface="+mn-cs"/>
              </a:rPr>
              <a:t>FPV Drone Racing</a:t>
            </a:r>
          </a:p>
        </p:txBody>
      </p:sp>
      <p:pic>
        <p:nvPicPr>
          <p:cNvPr id="17" name="Picture 16">
            <a:extLst>
              <a:ext uri="{FF2B5EF4-FFF2-40B4-BE49-F238E27FC236}">
                <a16:creationId xmlns:a16="http://schemas.microsoft.com/office/drawing/2014/main" id="{48979D16-E49E-42AB-BFAF-E038B9C1AF0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2548" y="2027713"/>
            <a:ext cx="1774190" cy="1184275"/>
          </a:xfrm>
          <a:prstGeom prst="rect">
            <a:avLst/>
          </a:prstGeom>
          <a:noFill/>
          <a:ln>
            <a:noFill/>
          </a:ln>
        </p:spPr>
      </p:pic>
      <p:pic>
        <p:nvPicPr>
          <p:cNvPr id="6" name="Picture 5">
            <a:extLst>
              <a:ext uri="{FF2B5EF4-FFF2-40B4-BE49-F238E27FC236}">
                <a16:creationId xmlns:a16="http://schemas.microsoft.com/office/drawing/2014/main" id="{65A0E9D4-AE81-4527-985F-6297CC172156}"/>
              </a:ext>
            </a:extLst>
          </p:cNvPr>
          <p:cNvPicPr>
            <a:picLocks noChangeAspect="1"/>
          </p:cNvPicPr>
          <p:nvPr/>
        </p:nvPicPr>
        <p:blipFill>
          <a:blip r:embed="rId6"/>
          <a:stretch>
            <a:fillRect/>
          </a:stretch>
        </p:blipFill>
        <p:spPr>
          <a:xfrm>
            <a:off x="6908950" y="5218253"/>
            <a:ext cx="2078498" cy="1451107"/>
          </a:xfrm>
          <a:prstGeom prst="rect">
            <a:avLst/>
          </a:prstGeom>
        </p:spPr>
      </p:pic>
      <p:pic>
        <p:nvPicPr>
          <p:cNvPr id="18" name="Picture 17">
            <a:extLst>
              <a:ext uri="{FF2B5EF4-FFF2-40B4-BE49-F238E27FC236}">
                <a16:creationId xmlns:a16="http://schemas.microsoft.com/office/drawing/2014/main" id="{8F7A050F-5223-46EC-BB9C-56D9C3EA61E8}"/>
              </a:ext>
            </a:extLst>
          </p:cNvPr>
          <p:cNvPicPr>
            <a:picLocks noChangeAspect="1"/>
          </p:cNvPicPr>
          <p:nvPr/>
        </p:nvPicPr>
        <p:blipFill>
          <a:blip r:embed="rId7"/>
          <a:stretch>
            <a:fillRect/>
          </a:stretch>
        </p:blipFill>
        <p:spPr>
          <a:xfrm>
            <a:off x="2946240" y="5408530"/>
            <a:ext cx="1857376" cy="1333501"/>
          </a:xfrm>
          <a:prstGeom prst="rect">
            <a:avLst/>
          </a:prstGeom>
        </p:spPr>
      </p:pic>
      <p:pic>
        <p:nvPicPr>
          <p:cNvPr id="19" name="Picture 18">
            <a:extLst>
              <a:ext uri="{FF2B5EF4-FFF2-40B4-BE49-F238E27FC236}">
                <a16:creationId xmlns:a16="http://schemas.microsoft.com/office/drawing/2014/main" id="{D1918D00-B72B-43B0-9C29-0C34C94641E6}"/>
              </a:ext>
            </a:extLst>
          </p:cNvPr>
          <p:cNvPicPr>
            <a:picLocks noChangeAspect="1"/>
          </p:cNvPicPr>
          <p:nvPr/>
        </p:nvPicPr>
        <p:blipFill>
          <a:blip r:embed="rId8"/>
          <a:stretch>
            <a:fillRect/>
          </a:stretch>
        </p:blipFill>
        <p:spPr>
          <a:xfrm>
            <a:off x="689532" y="4645377"/>
            <a:ext cx="2271944" cy="1631139"/>
          </a:xfrm>
          <a:prstGeom prst="rect">
            <a:avLst/>
          </a:prstGeom>
        </p:spPr>
      </p:pic>
      <p:pic>
        <p:nvPicPr>
          <p:cNvPr id="20" name="Picture 19">
            <a:extLst>
              <a:ext uri="{FF2B5EF4-FFF2-40B4-BE49-F238E27FC236}">
                <a16:creationId xmlns:a16="http://schemas.microsoft.com/office/drawing/2014/main" id="{B7F52855-BE06-4082-962C-11D4AE21D84C}"/>
              </a:ext>
            </a:extLst>
          </p:cNvPr>
          <p:cNvPicPr>
            <a:picLocks noChangeAspect="1"/>
          </p:cNvPicPr>
          <p:nvPr/>
        </p:nvPicPr>
        <p:blipFill>
          <a:blip r:embed="rId9"/>
          <a:stretch>
            <a:fillRect/>
          </a:stretch>
        </p:blipFill>
        <p:spPr>
          <a:xfrm>
            <a:off x="4815581" y="5261909"/>
            <a:ext cx="2060675" cy="1479459"/>
          </a:xfrm>
          <a:prstGeom prst="rect">
            <a:avLst/>
          </a:prstGeom>
        </p:spPr>
      </p:pic>
      <p:pic>
        <p:nvPicPr>
          <p:cNvPr id="21" name="Picture 20">
            <a:extLst>
              <a:ext uri="{FF2B5EF4-FFF2-40B4-BE49-F238E27FC236}">
                <a16:creationId xmlns:a16="http://schemas.microsoft.com/office/drawing/2014/main" id="{0C913AA4-E1DE-4E69-8C88-3221EDBC4CB5}"/>
              </a:ext>
            </a:extLst>
          </p:cNvPr>
          <p:cNvPicPr>
            <a:picLocks noChangeAspect="1"/>
          </p:cNvPicPr>
          <p:nvPr/>
        </p:nvPicPr>
        <p:blipFill>
          <a:blip r:embed="rId10"/>
          <a:stretch>
            <a:fillRect/>
          </a:stretch>
        </p:blipFill>
        <p:spPr>
          <a:xfrm>
            <a:off x="6694167" y="3657161"/>
            <a:ext cx="2054297" cy="1067983"/>
          </a:xfrm>
          <a:prstGeom prst="rect">
            <a:avLst/>
          </a:prstGeom>
        </p:spPr>
      </p:pic>
      <p:pic>
        <p:nvPicPr>
          <p:cNvPr id="22" name="Picture 21">
            <a:extLst>
              <a:ext uri="{FF2B5EF4-FFF2-40B4-BE49-F238E27FC236}">
                <a16:creationId xmlns:a16="http://schemas.microsoft.com/office/drawing/2014/main" id="{9CDA157C-123A-4DD8-BA4A-DA9C453BDCAF}"/>
              </a:ext>
            </a:extLst>
          </p:cNvPr>
          <p:cNvPicPr>
            <a:picLocks noChangeAspect="1"/>
          </p:cNvPicPr>
          <p:nvPr/>
        </p:nvPicPr>
        <p:blipFill>
          <a:blip r:embed="rId11"/>
          <a:stretch>
            <a:fillRect/>
          </a:stretch>
        </p:blipFill>
        <p:spPr>
          <a:xfrm>
            <a:off x="3131840" y="2192762"/>
            <a:ext cx="2467005" cy="1220934"/>
          </a:xfrm>
          <a:prstGeom prst="rect">
            <a:avLst/>
          </a:prstGeom>
        </p:spPr>
      </p:pic>
      <p:pic>
        <p:nvPicPr>
          <p:cNvPr id="23" name="Picture 22">
            <a:extLst>
              <a:ext uri="{FF2B5EF4-FFF2-40B4-BE49-F238E27FC236}">
                <a16:creationId xmlns:a16="http://schemas.microsoft.com/office/drawing/2014/main" id="{427AE88B-537D-423F-8397-AC7B3BC2FDE2}"/>
              </a:ext>
            </a:extLst>
          </p:cNvPr>
          <p:cNvPicPr>
            <a:picLocks noChangeAspect="1"/>
          </p:cNvPicPr>
          <p:nvPr/>
        </p:nvPicPr>
        <p:blipFill>
          <a:blip r:embed="rId12"/>
          <a:stretch>
            <a:fillRect/>
          </a:stretch>
        </p:blipFill>
        <p:spPr>
          <a:xfrm>
            <a:off x="3981583" y="3597600"/>
            <a:ext cx="2467006" cy="1386144"/>
          </a:xfrm>
          <a:prstGeom prst="rect">
            <a:avLst/>
          </a:prstGeom>
        </p:spPr>
      </p:pic>
    </p:spTree>
    <p:extLst>
      <p:ext uri="{BB962C8B-B14F-4D97-AF65-F5344CB8AC3E}">
        <p14:creationId xmlns:p14="http://schemas.microsoft.com/office/powerpoint/2010/main" val="44404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8715375" cy="857250"/>
          </a:xfrm>
        </p:spPr>
        <p:txBody>
          <a:bodyPr/>
          <a:lstStyle/>
          <a:p>
            <a:pPr algn="l" eaLnBrk="1" hangingPunct="1"/>
            <a:r>
              <a:rPr lang="en-AU" sz="3200" b="1" dirty="0">
                <a:solidFill>
                  <a:schemeClr val="tx2"/>
                </a:solidFill>
                <a:latin typeface="Tahoma" pitchFamily="34" charset="0"/>
                <a:cs typeface="Tahoma" pitchFamily="34" charset="0"/>
              </a:rPr>
              <a:t>Organisations that use drones</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992690" y="2416959"/>
            <a:ext cx="2865487" cy="438884"/>
          </a:xfrm>
          <a:prstGeom prst="rect">
            <a:avLst/>
          </a:prstGeom>
          <a:noFill/>
          <a:ln w="9525">
            <a:noFill/>
            <a:miter lim="800000"/>
            <a:headEnd/>
            <a:tailEnd/>
          </a:ln>
        </p:spPr>
        <p:txBody>
          <a:bodyPr/>
          <a:lstStyle/>
          <a:p>
            <a:pPr algn="ctr" eaLnBrk="0" hangingPunct="0">
              <a:spcBef>
                <a:spcPct val="20000"/>
              </a:spcBef>
              <a:defRPr/>
            </a:pPr>
            <a:r>
              <a:rPr lang="en-AU" sz="2400" dirty="0">
                <a:solidFill>
                  <a:schemeClr val="tx2"/>
                </a:solidFill>
                <a:latin typeface="+mn-lt"/>
                <a:cs typeface="+mn-cs"/>
              </a:rPr>
              <a:t>Infrastructure</a:t>
            </a:r>
          </a:p>
        </p:txBody>
      </p:sp>
      <p:pic>
        <p:nvPicPr>
          <p:cNvPr id="2" name="Picture 1">
            <a:extLst>
              <a:ext uri="{FF2B5EF4-FFF2-40B4-BE49-F238E27FC236}">
                <a16:creationId xmlns:a16="http://schemas.microsoft.com/office/drawing/2014/main" id="{5FFA557D-7C12-42AD-98D3-008D199153C6}"/>
              </a:ext>
            </a:extLst>
          </p:cNvPr>
          <p:cNvPicPr>
            <a:picLocks noChangeAspect="1"/>
          </p:cNvPicPr>
          <p:nvPr/>
        </p:nvPicPr>
        <p:blipFill>
          <a:blip r:embed="rId4"/>
          <a:stretch>
            <a:fillRect/>
          </a:stretch>
        </p:blipFill>
        <p:spPr>
          <a:xfrm>
            <a:off x="611188" y="2896315"/>
            <a:ext cx="3628492" cy="2605072"/>
          </a:xfrm>
          <a:prstGeom prst="rect">
            <a:avLst/>
          </a:prstGeom>
        </p:spPr>
      </p:pic>
      <p:sp>
        <p:nvSpPr>
          <p:cNvPr id="24" name="Subtitle 8">
            <a:extLst>
              <a:ext uri="{FF2B5EF4-FFF2-40B4-BE49-F238E27FC236}">
                <a16:creationId xmlns:a16="http://schemas.microsoft.com/office/drawing/2014/main" id="{9A9095F0-0138-4B6D-AD23-9253A46E9F5D}"/>
              </a:ext>
            </a:extLst>
          </p:cNvPr>
          <p:cNvSpPr txBox="1">
            <a:spLocks/>
          </p:cNvSpPr>
          <p:nvPr/>
        </p:nvSpPr>
        <p:spPr bwMode="auto">
          <a:xfrm>
            <a:off x="4718298" y="2896315"/>
            <a:ext cx="4390256" cy="2018049"/>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Inspecting:</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Roads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Railways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Energy</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Oil &amp; gas</a:t>
            </a:r>
          </a:p>
        </p:txBody>
      </p:sp>
    </p:spTree>
    <p:extLst>
      <p:ext uri="{BB962C8B-B14F-4D97-AF65-F5344CB8AC3E}">
        <p14:creationId xmlns:p14="http://schemas.microsoft.com/office/powerpoint/2010/main" val="1519589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8715375" cy="857250"/>
          </a:xfrm>
        </p:spPr>
        <p:txBody>
          <a:bodyPr/>
          <a:lstStyle/>
          <a:p>
            <a:pPr algn="l" eaLnBrk="1" hangingPunct="1"/>
            <a:r>
              <a:rPr lang="en-AU" sz="3200" b="1" dirty="0">
                <a:solidFill>
                  <a:schemeClr val="tx2"/>
                </a:solidFill>
                <a:latin typeface="Tahoma" pitchFamily="34" charset="0"/>
                <a:cs typeface="Tahoma" pitchFamily="34" charset="0"/>
              </a:rPr>
              <a:t>Organisations that use drones</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a:extLst>
              <a:ext uri="{FF2B5EF4-FFF2-40B4-BE49-F238E27FC236}">
                <a16:creationId xmlns:a16="http://schemas.microsoft.com/office/drawing/2014/main" id="{B6329F4A-2CE6-4717-B13A-9A7B0C4DCA02}"/>
              </a:ext>
            </a:extLst>
          </p:cNvPr>
          <p:cNvSpPr txBox="1">
            <a:spLocks/>
          </p:cNvSpPr>
          <p:nvPr/>
        </p:nvSpPr>
        <p:spPr bwMode="auto">
          <a:xfrm>
            <a:off x="611188" y="2857987"/>
            <a:ext cx="4925197" cy="557304"/>
          </a:xfrm>
          <a:prstGeom prst="rect">
            <a:avLst/>
          </a:prstGeom>
          <a:noFill/>
          <a:ln w="9525">
            <a:noFill/>
            <a:miter lim="800000"/>
            <a:headEnd/>
            <a:tailEnd/>
          </a:ln>
        </p:spPr>
        <p:txBody>
          <a:bodyPr/>
          <a:lstStyle/>
          <a:p>
            <a:pPr algn="ctr" eaLnBrk="0" hangingPunct="0">
              <a:spcBef>
                <a:spcPct val="20000"/>
              </a:spcBef>
              <a:defRPr/>
            </a:pPr>
            <a:r>
              <a:rPr lang="en-AU" sz="2400" dirty="0">
                <a:solidFill>
                  <a:schemeClr val="tx2"/>
                </a:solidFill>
                <a:latin typeface="+mn-lt"/>
                <a:cs typeface="+mn-cs"/>
              </a:rPr>
              <a:t>Emergency Services</a:t>
            </a:r>
          </a:p>
        </p:txBody>
      </p:sp>
      <p:pic>
        <p:nvPicPr>
          <p:cNvPr id="22" name="Picture 21">
            <a:extLst>
              <a:ext uri="{FF2B5EF4-FFF2-40B4-BE49-F238E27FC236}">
                <a16:creationId xmlns:a16="http://schemas.microsoft.com/office/drawing/2014/main" id="{9CDA157C-123A-4DD8-BA4A-DA9C453BDCAF}"/>
              </a:ext>
            </a:extLst>
          </p:cNvPr>
          <p:cNvPicPr>
            <a:picLocks noChangeAspect="1"/>
          </p:cNvPicPr>
          <p:nvPr/>
        </p:nvPicPr>
        <p:blipFill>
          <a:blip r:embed="rId4"/>
          <a:stretch>
            <a:fillRect/>
          </a:stretch>
        </p:blipFill>
        <p:spPr>
          <a:xfrm>
            <a:off x="611188" y="3409578"/>
            <a:ext cx="4925197" cy="2437506"/>
          </a:xfrm>
          <a:prstGeom prst="rect">
            <a:avLst/>
          </a:prstGeom>
        </p:spPr>
      </p:pic>
      <p:sp>
        <p:nvSpPr>
          <p:cNvPr id="24" name="Subtitle 8">
            <a:extLst>
              <a:ext uri="{FF2B5EF4-FFF2-40B4-BE49-F238E27FC236}">
                <a16:creationId xmlns:a16="http://schemas.microsoft.com/office/drawing/2014/main" id="{06630CFD-E176-4A34-A984-F9EB1A54DBD1}"/>
              </a:ext>
            </a:extLst>
          </p:cNvPr>
          <p:cNvSpPr txBox="1">
            <a:spLocks/>
          </p:cNvSpPr>
          <p:nvPr/>
        </p:nvSpPr>
        <p:spPr bwMode="auto">
          <a:xfrm>
            <a:off x="5796136" y="3409578"/>
            <a:ext cx="3168352" cy="2437506"/>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Go into dangerous places </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Work too dangerous for people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ID &amp; track criminal activities</a:t>
            </a:r>
          </a:p>
        </p:txBody>
      </p:sp>
    </p:spTree>
    <p:extLst>
      <p:ext uri="{BB962C8B-B14F-4D97-AF65-F5344CB8AC3E}">
        <p14:creationId xmlns:p14="http://schemas.microsoft.com/office/powerpoint/2010/main" val="4090945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8715375" cy="857250"/>
          </a:xfrm>
        </p:spPr>
        <p:txBody>
          <a:bodyPr/>
          <a:lstStyle/>
          <a:p>
            <a:pPr algn="l" eaLnBrk="1" hangingPunct="1"/>
            <a:r>
              <a:rPr lang="en-AU" sz="3200" b="1" dirty="0">
                <a:solidFill>
                  <a:schemeClr val="tx2"/>
                </a:solidFill>
                <a:latin typeface="Tahoma" pitchFamily="34" charset="0"/>
                <a:cs typeface="Tahoma" pitchFamily="34" charset="0"/>
              </a:rPr>
              <a:t>Organisations that use drones</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ubtitle 8">
            <a:extLst>
              <a:ext uri="{FF2B5EF4-FFF2-40B4-BE49-F238E27FC236}">
                <a16:creationId xmlns:a16="http://schemas.microsoft.com/office/drawing/2014/main" id="{F7814120-B781-410D-A090-BDE42A83C26B}"/>
              </a:ext>
            </a:extLst>
          </p:cNvPr>
          <p:cNvSpPr txBox="1">
            <a:spLocks/>
          </p:cNvSpPr>
          <p:nvPr/>
        </p:nvSpPr>
        <p:spPr bwMode="auto">
          <a:xfrm>
            <a:off x="579189" y="2714087"/>
            <a:ext cx="4340001" cy="354873"/>
          </a:xfrm>
          <a:prstGeom prst="rect">
            <a:avLst/>
          </a:prstGeom>
          <a:noFill/>
          <a:ln w="9525">
            <a:noFill/>
            <a:miter lim="800000"/>
            <a:headEnd/>
            <a:tailEnd/>
          </a:ln>
        </p:spPr>
        <p:txBody>
          <a:bodyPr/>
          <a:lstStyle/>
          <a:p>
            <a:pPr algn="ctr" eaLnBrk="0" hangingPunct="0">
              <a:spcBef>
                <a:spcPct val="20000"/>
              </a:spcBef>
              <a:defRPr/>
            </a:pPr>
            <a:r>
              <a:rPr lang="en-AU" sz="2400" dirty="0">
                <a:solidFill>
                  <a:schemeClr val="tx2"/>
                </a:solidFill>
                <a:latin typeface="+mn-lt"/>
                <a:cs typeface="+mn-cs"/>
              </a:rPr>
              <a:t>QFES</a:t>
            </a:r>
          </a:p>
        </p:txBody>
      </p:sp>
      <p:pic>
        <p:nvPicPr>
          <p:cNvPr id="23" name="Picture 22">
            <a:extLst>
              <a:ext uri="{FF2B5EF4-FFF2-40B4-BE49-F238E27FC236}">
                <a16:creationId xmlns:a16="http://schemas.microsoft.com/office/drawing/2014/main" id="{427AE88B-537D-423F-8397-AC7B3BC2FDE2}"/>
              </a:ext>
            </a:extLst>
          </p:cNvPr>
          <p:cNvPicPr>
            <a:picLocks noChangeAspect="1"/>
          </p:cNvPicPr>
          <p:nvPr/>
        </p:nvPicPr>
        <p:blipFill>
          <a:blip r:embed="rId4"/>
          <a:stretch>
            <a:fillRect/>
          </a:stretch>
        </p:blipFill>
        <p:spPr>
          <a:xfrm>
            <a:off x="579190" y="3133596"/>
            <a:ext cx="4340001" cy="2438529"/>
          </a:xfrm>
          <a:prstGeom prst="rect">
            <a:avLst/>
          </a:prstGeom>
        </p:spPr>
      </p:pic>
      <p:sp>
        <p:nvSpPr>
          <p:cNvPr id="24" name="Subtitle 8">
            <a:extLst>
              <a:ext uri="{FF2B5EF4-FFF2-40B4-BE49-F238E27FC236}">
                <a16:creationId xmlns:a16="http://schemas.microsoft.com/office/drawing/2014/main" id="{35F90BDD-AFB6-4880-9059-25125061F006}"/>
              </a:ext>
            </a:extLst>
          </p:cNvPr>
          <p:cNvSpPr txBox="1">
            <a:spLocks/>
          </p:cNvSpPr>
          <p:nvPr/>
        </p:nvSpPr>
        <p:spPr bwMode="auto">
          <a:xfrm>
            <a:off x="4928690" y="3088010"/>
            <a:ext cx="3963790" cy="2437506"/>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Assess situations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Bushfires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Natural disasters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Quickly assess damage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No risk to operator</a:t>
            </a:r>
          </a:p>
        </p:txBody>
      </p:sp>
    </p:spTree>
    <p:extLst>
      <p:ext uri="{BB962C8B-B14F-4D97-AF65-F5344CB8AC3E}">
        <p14:creationId xmlns:p14="http://schemas.microsoft.com/office/powerpoint/2010/main" val="3319050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8715375" cy="857250"/>
          </a:xfrm>
        </p:spPr>
        <p:txBody>
          <a:bodyPr/>
          <a:lstStyle/>
          <a:p>
            <a:pPr algn="l" eaLnBrk="1" hangingPunct="1"/>
            <a:r>
              <a:rPr lang="en-AU" sz="3200" b="1" dirty="0">
                <a:solidFill>
                  <a:schemeClr val="tx2"/>
                </a:solidFill>
                <a:latin typeface="Tahoma" pitchFamily="34" charset="0"/>
                <a:cs typeface="Tahoma" pitchFamily="34" charset="0"/>
              </a:rPr>
              <a:t>Organisations that use drones</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8">
            <a:extLst>
              <a:ext uri="{FF2B5EF4-FFF2-40B4-BE49-F238E27FC236}">
                <a16:creationId xmlns:a16="http://schemas.microsoft.com/office/drawing/2014/main" id="{26DFC797-BF57-4756-A6EC-CFBBC87469CD}"/>
              </a:ext>
            </a:extLst>
          </p:cNvPr>
          <p:cNvSpPr txBox="1">
            <a:spLocks/>
          </p:cNvSpPr>
          <p:nvPr/>
        </p:nvSpPr>
        <p:spPr bwMode="auto">
          <a:xfrm>
            <a:off x="728192" y="2728553"/>
            <a:ext cx="3593366" cy="461355"/>
          </a:xfrm>
          <a:prstGeom prst="rect">
            <a:avLst/>
          </a:prstGeom>
          <a:noFill/>
          <a:ln w="9525">
            <a:noFill/>
            <a:miter lim="800000"/>
            <a:headEnd/>
            <a:tailEnd/>
          </a:ln>
        </p:spPr>
        <p:txBody>
          <a:bodyPr/>
          <a:lstStyle/>
          <a:p>
            <a:pPr algn="ctr" eaLnBrk="0" hangingPunct="0">
              <a:spcBef>
                <a:spcPct val="20000"/>
              </a:spcBef>
              <a:defRPr/>
            </a:pPr>
            <a:r>
              <a:rPr lang="en-AU" sz="2400" dirty="0">
                <a:solidFill>
                  <a:schemeClr val="tx2"/>
                </a:solidFill>
                <a:latin typeface="+mn-lt"/>
                <a:cs typeface="+mn-cs"/>
              </a:rPr>
              <a:t>Surf Life Saving Australia</a:t>
            </a:r>
          </a:p>
        </p:txBody>
      </p:sp>
      <p:pic>
        <p:nvPicPr>
          <p:cNvPr id="17" name="Picture 16">
            <a:extLst>
              <a:ext uri="{FF2B5EF4-FFF2-40B4-BE49-F238E27FC236}">
                <a16:creationId xmlns:a16="http://schemas.microsoft.com/office/drawing/2014/main" id="{48979D16-E49E-42AB-BFAF-E038B9C1AF0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193157"/>
            <a:ext cx="3593366" cy="2378968"/>
          </a:xfrm>
          <a:prstGeom prst="rect">
            <a:avLst/>
          </a:prstGeom>
          <a:noFill/>
          <a:ln>
            <a:noFill/>
          </a:ln>
        </p:spPr>
      </p:pic>
      <p:sp>
        <p:nvSpPr>
          <p:cNvPr id="24" name="Subtitle 8">
            <a:extLst>
              <a:ext uri="{FF2B5EF4-FFF2-40B4-BE49-F238E27FC236}">
                <a16:creationId xmlns:a16="http://schemas.microsoft.com/office/drawing/2014/main" id="{41BEF1BF-CCDF-4EA6-9274-BE39A25AEBC5}"/>
              </a:ext>
            </a:extLst>
          </p:cNvPr>
          <p:cNvSpPr txBox="1">
            <a:spLocks/>
          </p:cNvSpPr>
          <p:nvPr/>
        </p:nvSpPr>
        <p:spPr bwMode="auto">
          <a:xfrm>
            <a:off x="4572000" y="2867298"/>
            <a:ext cx="3963790" cy="3030685"/>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Monitor beaches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Plans to drop buoyancy devices to swimmers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Information:</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Rips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Sharks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Swimmers in trouble	</a:t>
            </a:r>
          </a:p>
        </p:txBody>
      </p:sp>
    </p:spTree>
    <p:extLst>
      <p:ext uri="{BB962C8B-B14F-4D97-AF65-F5344CB8AC3E}">
        <p14:creationId xmlns:p14="http://schemas.microsoft.com/office/powerpoint/2010/main" val="235218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8715375" cy="857250"/>
          </a:xfrm>
        </p:spPr>
        <p:txBody>
          <a:bodyPr/>
          <a:lstStyle/>
          <a:p>
            <a:pPr algn="l" eaLnBrk="1" hangingPunct="1"/>
            <a:r>
              <a:rPr lang="en-AU" sz="3200" b="1" dirty="0">
                <a:solidFill>
                  <a:schemeClr val="tx2"/>
                </a:solidFill>
                <a:latin typeface="Tahoma" pitchFamily="34" charset="0"/>
                <a:cs typeface="Tahoma" pitchFamily="34" charset="0"/>
              </a:rPr>
              <a:t>Organisations that use drones</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8">
            <a:extLst>
              <a:ext uri="{FF2B5EF4-FFF2-40B4-BE49-F238E27FC236}">
                <a16:creationId xmlns:a16="http://schemas.microsoft.com/office/drawing/2014/main" id="{95D9B31C-22F7-4D8C-A1AA-206CC38B3D5A}"/>
              </a:ext>
            </a:extLst>
          </p:cNvPr>
          <p:cNvSpPr txBox="1">
            <a:spLocks/>
          </p:cNvSpPr>
          <p:nvPr/>
        </p:nvSpPr>
        <p:spPr bwMode="auto">
          <a:xfrm>
            <a:off x="428625" y="2832641"/>
            <a:ext cx="4601471" cy="380335"/>
          </a:xfrm>
          <a:prstGeom prst="rect">
            <a:avLst/>
          </a:prstGeom>
          <a:noFill/>
          <a:ln w="9525">
            <a:noFill/>
            <a:miter lim="800000"/>
            <a:headEnd/>
            <a:tailEnd/>
          </a:ln>
        </p:spPr>
        <p:txBody>
          <a:bodyPr/>
          <a:lstStyle/>
          <a:p>
            <a:pPr algn="ctr" eaLnBrk="0" hangingPunct="0">
              <a:spcBef>
                <a:spcPct val="20000"/>
              </a:spcBef>
              <a:defRPr/>
            </a:pPr>
            <a:r>
              <a:rPr lang="en-AU" sz="2400" dirty="0">
                <a:solidFill>
                  <a:schemeClr val="tx2"/>
                </a:solidFill>
                <a:latin typeface="+mn-lt"/>
                <a:cs typeface="+mn-cs"/>
              </a:rPr>
              <a:t>Military</a:t>
            </a:r>
          </a:p>
        </p:txBody>
      </p:sp>
      <p:pic>
        <p:nvPicPr>
          <p:cNvPr id="21" name="Picture 20">
            <a:extLst>
              <a:ext uri="{FF2B5EF4-FFF2-40B4-BE49-F238E27FC236}">
                <a16:creationId xmlns:a16="http://schemas.microsoft.com/office/drawing/2014/main" id="{0C913AA4-E1DE-4E69-8C88-3221EDBC4CB5}"/>
              </a:ext>
            </a:extLst>
          </p:cNvPr>
          <p:cNvPicPr>
            <a:picLocks noChangeAspect="1"/>
          </p:cNvPicPr>
          <p:nvPr/>
        </p:nvPicPr>
        <p:blipFill>
          <a:blip r:embed="rId4"/>
          <a:stretch>
            <a:fillRect/>
          </a:stretch>
        </p:blipFill>
        <p:spPr>
          <a:xfrm>
            <a:off x="586721" y="3262114"/>
            <a:ext cx="4443375" cy="2310011"/>
          </a:xfrm>
          <a:prstGeom prst="rect">
            <a:avLst/>
          </a:prstGeom>
        </p:spPr>
      </p:pic>
      <p:sp>
        <p:nvSpPr>
          <p:cNvPr id="24" name="Subtitle 8">
            <a:extLst>
              <a:ext uri="{FF2B5EF4-FFF2-40B4-BE49-F238E27FC236}">
                <a16:creationId xmlns:a16="http://schemas.microsoft.com/office/drawing/2014/main" id="{31E64329-B8CB-4AE7-BE79-563AC87CE6CB}"/>
              </a:ext>
            </a:extLst>
          </p:cNvPr>
          <p:cNvSpPr txBox="1">
            <a:spLocks/>
          </p:cNvSpPr>
          <p:nvPr/>
        </p:nvSpPr>
        <p:spPr bwMode="auto">
          <a:xfrm>
            <a:off x="5180210" y="3022808"/>
            <a:ext cx="3963790" cy="3030685"/>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Used extensively</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Protect lives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Live video surveillance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Reconnaissance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Tracking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Real-time information</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Direct combat roles	</a:t>
            </a:r>
          </a:p>
        </p:txBody>
      </p:sp>
    </p:spTree>
    <p:extLst>
      <p:ext uri="{BB962C8B-B14F-4D97-AF65-F5344CB8AC3E}">
        <p14:creationId xmlns:p14="http://schemas.microsoft.com/office/powerpoint/2010/main" val="2415387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8715375" cy="857250"/>
          </a:xfrm>
        </p:spPr>
        <p:txBody>
          <a:bodyPr/>
          <a:lstStyle/>
          <a:p>
            <a:pPr algn="l" eaLnBrk="1" hangingPunct="1"/>
            <a:r>
              <a:rPr lang="en-AU" sz="3200" b="1" dirty="0">
                <a:solidFill>
                  <a:schemeClr val="tx2"/>
                </a:solidFill>
                <a:latin typeface="Tahoma" pitchFamily="34" charset="0"/>
                <a:cs typeface="Tahoma" pitchFamily="34" charset="0"/>
              </a:rPr>
              <a:t>Organisations that use drones</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8">
            <a:extLst>
              <a:ext uri="{FF2B5EF4-FFF2-40B4-BE49-F238E27FC236}">
                <a16:creationId xmlns:a16="http://schemas.microsoft.com/office/drawing/2014/main" id="{C004033A-4673-4A9F-A9CD-C809D16E4D23}"/>
              </a:ext>
            </a:extLst>
          </p:cNvPr>
          <p:cNvSpPr txBox="1">
            <a:spLocks/>
          </p:cNvSpPr>
          <p:nvPr/>
        </p:nvSpPr>
        <p:spPr bwMode="auto">
          <a:xfrm>
            <a:off x="611188" y="2492896"/>
            <a:ext cx="3698166" cy="350043"/>
          </a:xfrm>
          <a:prstGeom prst="rect">
            <a:avLst/>
          </a:prstGeom>
          <a:noFill/>
          <a:ln w="9525">
            <a:noFill/>
            <a:miter lim="800000"/>
            <a:headEnd/>
            <a:tailEnd/>
          </a:ln>
        </p:spPr>
        <p:txBody>
          <a:bodyPr/>
          <a:lstStyle/>
          <a:p>
            <a:pPr algn="ctr" eaLnBrk="0" hangingPunct="0">
              <a:spcBef>
                <a:spcPct val="20000"/>
              </a:spcBef>
              <a:defRPr/>
            </a:pPr>
            <a:r>
              <a:rPr lang="en-AU" sz="2400" dirty="0">
                <a:solidFill>
                  <a:schemeClr val="tx2"/>
                </a:solidFill>
                <a:latin typeface="+mn-lt"/>
                <a:cs typeface="+mn-cs"/>
              </a:rPr>
              <a:t>Agriculture</a:t>
            </a:r>
          </a:p>
        </p:txBody>
      </p:sp>
      <p:pic>
        <p:nvPicPr>
          <p:cNvPr id="18" name="Picture 17">
            <a:extLst>
              <a:ext uri="{FF2B5EF4-FFF2-40B4-BE49-F238E27FC236}">
                <a16:creationId xmlns:a16="http://schemas.microsoft.com/office/drawing/2014/main" id="{8F7A050F-5223-46EC-BB9C-56D9C3EA61E8}"/>
              </a:ext>
            </a:extLst>
          </p:cNvPr>
          <p:cNvPicPr>
            <a:picLocks noChangeAspect="1"/>
          </p:cNvPicPr>
          <p:nvPr/>
        </p:nvPicPr>
        <p:blipFill>
          <a:blip r:embed="rId4"/>
          <a:stretch>
            <a:fillRect/>
          </a:stretch>
        </p:blipFill>
        <p:spPr>
          <a:xfrm>
            <a:off x="623391" y="2917030"/>
            <a:ext cx="3698167" cy="2655095"/>
          </a:xfrm>
          <a:prstGeom prst="rect">
            <a:avLst/>
          </a:prstGeom>
        </p:spPr>
      </p:pic>
      <p:sp>
        <p:nvSpPr>
          <p:cNvPr id="24" name="Subtitle 8">
            <a:extLst>
              <a:ext uri="{FF2B5EF4-FFF2-40B4-BE49-F238E27FC236}">
                <a16:creationId xmlns:a16="http://schemas.microsoft.com/office/drawing/2014/main" id="{04A1B341-B7C4-45A5-B073-A5FE128129F1}"/>
              </a:ext>
            </a:extLst>
          </p:cNvPr>
          <p:cNvSpPr txBox="1">
            <a:spLocks/>
          </p:cNvSpPr>
          <p:nvPr/>
        </p:nvSpPr>
        <p:spPr bwMode="auto">
          <a:xfrm>
            <a:off x="4534320" y="2029668"/>
            <a:ext cx="4609679" cy="4618509"/>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Soil &amp; field analysis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Planting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Crop spraying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Crop monitoring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Irrigation</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Crop health assessments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Future?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Swarms collectively monitoring</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Hybrid air-ground drones	</a:t>
            </a:r>
          </a:p>
        </p:txBody>
      </p:sp>
    </p:spTree>
    <p:extLst>
      <p:ext uri="{BB962C8B-B14F-4D97-AF65-F5344CB8AC3E}">
        <p14:creationId xmlns:p14="http://schemas.microsoft.com/office/powerpoint/2010/main" val="2292710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8715375" cy="857250"/>
          </a:xfrm>
        </p:spPr>
        <p:txBody>
          <a:bodyPr/>
          <a:lstStyle/>
          <a:p>
            <a:pPr algn="l" eaLnBrk="1" hangingPunct="1"/>
            <a:r>
              <a:rPr lang="en-AU" sz="3200" b="1" dirty="0">
                <a:solidFill>
                  <a:schemeClr val="tx2"/>
                </a:solidFill>
                <a:latin typeface="Tahoma" pitchFamily="34" charset="0"/>
                <a:cs typeface="Tahoma" pitchFamily="34" charset="0"/>
              </a:rPr>
              <a:t>Organisations that use drones</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8">
            <a:extLst>
              <a:ext uri="{FF2B5EF4-FFF2-40B4-BE49-F238E27FC236}">
                <a16:creationId xmlns:a16="http://schemas.microsoft.com/office/drawing/2014/main" id="{E6E5A477-355C-4927-A450-CE6ADD82912C}"/>
              </a:ext>
            </a:extLst>
          </p:cNvPr>
          <p:cNvSpPr txBox="1">
            <a:spLocks/>
          </p:cNvSpPr>
          <p:nvPr/>
        </p:nvSpPr>
        <p:spPr bwMode="auto">
          <a:xfrm>
            <a:off x="805606" y="2371156"/>
            <a:ext cx="3843745" cy="462374"/>
          </a:xfrm>
          <a:prstGeom prst="rect">
            <a:avLst/>
          </a:prstGeom>
          <a:noFill/>
          <a:ln w="9525">
            <a:noFill/>
            <a:miter lim="800000"/>
            <a:headEnd/>
            <a:tailEnd/>
          </a:ln>
        </p:spPr>
        <p:txBody>
          <a:bodyPr/>
          <a:lstStyle/>
          <a:p>
            <a:pPr algn="ctr" eaLnBrk="0" hangingPunct="0">
              <a:spcBef>
                <a:spcPct val="20000"/>
              </a:spcBef>
              <a:defRPr/>
            </a:pPr>
            <a:r>
              <a:rPr lang="en-AU" sz="2400" dirty="0">
                <a:solidFill>
                  <a:schemeClr val="tx2"/>
                </a:solidFill>
                <a:latin typeface="+mn-lt"/>
                <a:cs typeface="+mn-cs"/>
              </a:rPr>
              <a:t>Mining</a:t>
            </a:r>
          </a:p>
        </p:txBody>
      </p:sp>
      <p:pic>
        <p:nvPicPr>
          <p:cNvPr id="20" name="Picture 19">
            <a:extLst>
              <a:ext uri="{FF2B5EF4-FFF2-40B4-BE49-F238E27FC236}">
                <a16:creationId xmlns:a16="http://schemas.microsoft.com/office/drawing/2014/main" id="{B7F52855-BE06-4082-962C-11D4AE21D84C}"/>
              </a:ext>
            </a:extLst>
          </p:cNvPr>
          <p:cNvPicPr>
            <a:picLocks noChangeAspect="1"/>
          </p:cNvPicPr>
          <p:nvPr/>
        </p:nvPicPr>
        <p:blipFill>
          <a:blip r:embed="rId4"/>
          <a:stretch>
            <a:fillRect/>
          </a:stretch>
        </p:blipFill>
        <p:spPr>
          <a:xfrm>
            <a:off x="805606" y="2812513"/>
            <a:ext cx="3843745" cy="2759612"/>
          </a:xfrm>
          <a:prstGeom prst="rect">
            <a:avLst/>
          </a:prstGeom>
        </p:spPr>
      </p:pic>
      <p:sp>
        <p:nvSpPr>
          <p:cNvPr id="24" name="Subtitle 8">
            <a:extLst>
              <a:ext uri="{FF2B5EF4-FFF2-40B4-BE49-F238E27FC236}">
                <a16:creationId xmlns:a16="http://schemas.microsoft.com/office/drawing/2014/main" id="{D52EA024-7B01-4854-B9D8-2D182319C81F}"/>
              </a:ext>
            </a:extLst>
          </p:cNvPr>
          <p:cNvSpPr txBox="1">
            <a:spLocks/>
          </p:cNvSpPr>
          <p:nvPr/>
        </p:nvSpPr>
        <p:spPr bwMode="auto">
          <a:xfrm>
            <a:off x="4649351" y="2622161"/>
            <a:ext cx="3963790" cy="3271540"/>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Untapped potential</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Dangerous and monotonous work</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More cost effective and versatile than helicopters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Can check mine safety for humans</a:t>
            </a:r>
          </a:p>
        </p:txBody>
      </p:sp>
    </p:spTree>
    <p:extLst>
      <p:ext uri="{BB962C8B-B14F-4D97-AF65-F5344CB8AC3E}">
        <p14:creationId xmlns:p14="http://schemas.microsoft.com/office/powerpoint/2010/main" val="140232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28625" y="1285875"/>
            <a:ext cx="7786688" cy="857250"/>
          </a:xfrm>
        </p:spPr>
        <p:txBody>
          <a:bodyPr/>
          <a:lstStyle/>
          <a:p>
            <a:pPr algn="l" eaLnBrk="1" hangingPunct="1"/>
            <a:r>
              <a:rPr lang="en-AU" sz="3200" b="1" dirty="0">
                <a:solidFill>
                  <a:schemeClr val="tx2"/>
                </a:solidFill>
                <a:latin typeface="Tahoma" pitchFamily="34" charset="0"/>
                <a:cs typeface="Tahoma" pitchFamily="34" charset="0"/>
              </a:rPr>
              <a:t>Assessment:</a:t>
            </a:r>
          </a:p>
        </p:txBody>
      </p:sp>
      <p:sp>
        <p:nvSpPr>
          <p:cNvPr id="4099" name="Subtitle 2"/>
          <p:cNvSpPr>
            <a:spLocks noGrp="1"/>
          </p:cNvSpPr>
          <p:nvPr>
            <p:ph type="subTitle" idx="1"/>
          </p:nvPr>
        </p:nvSpPr>
        <p:spPr>
          <a:xfrm>
            <a:off x="500063" y="2286000"/>
            <a:ext cx="8072437" cy="3857625"/>
          </a:xfrm>
        </p:spPr>
        <p:txBody>
          <a:bodyPr/>
          <a:lstStyle/>
          <a:p>
            <a:pPr algn="l" eaLnBrk="1" hangingPunct="1"/>
            <a:r>
              <a:rPr lang="en-AU" sz="2300" dirty="0">
                <a:solidFill>
                  <a:schemeClr val="tx2"/>
                </a:solidFill>
                <a:latin typeface="Tahoma" pitchFamily="34" charset="0"/>
                <a:cs typeface="Tahoma" pitchFamily="34" charset="0"/>
              </a:rPr>
              <a:t>100 total possible marks, of which;</a:t>
            </a:r>
          </a:p>
          <a:p>
            <a:pPr algn="l" eaLnBrk="1" hangingPunct="1"/>
            <a:endParaRPr lang="en-AU" sz="2300" dirty="0">
              <a:solidFill>
                <a:schemeClr val="tx2"/>
              </a:solidFill>
              <a:latin typeface="Tahoma" pitchFamily="34" charset="0"/>
              <a:cs typeface="Tahoma" pitchFamily="34" charset="0"/>
            </a:endParaRPr>
          </a:p>
          <a:p>
            <a:pPr algn="l" eaLnBrk="1" hangingPunct="1"/>
            <a:r>
              <a:rPr lang="en-AU" sz="2300" dirty="0">
                <a:solidFill>
                  <a:schemeClr val="tx2"/>
                </a:solidFill>
                <a:latin typeface="Tahoma" pitchFamily="34" charset="0"/>
                <a:cs typeface="Tahoma" pitchFamily="34" charset="0"/>
              </a:rPr>
              <a:t>70 are from a theory final assessment;</a:t>
            </a:r>
          </a:p>
          <a:p>
            <a:pPr algn="l" eaLnBrk="1" hangingPunct="1"/>
            <a:endParaRPr lang="en-AU" sz="2300" dirty="0">
              <a:solidFill>
                <a:schemeClr val="tx2"/>
              </a:solidFill>
              <a:latin typeface="Tahoma" pitchFamily="34" charset="0"/>
              <a:cs typeface="Tahoma" pitchFamily="34" charset="0"/>
            </a:endParaRPr>
          </a:p>
          <a:p>
            <a:pPr algn="l" eaLnBrk="1" hangingPunct="1"/>
            <a:r>
              <a:rPr lang="en-AU" sz="2300" dirty="0">
                <a:solidFill>
                  <a:schemeClr val="tx2"/>
                </a:solidFill>
                <a:latin typeface="Tahoma" pitchFamily="34" charset="0"/>
                <a:cs typeface="Tahoma" pitchFamily="34" charset="0"/>
              </a:rPr>
              <a:t>10 are from the workbook progress questions;</a:t>
            </a:r>
          </a:p>
          <a:p>
            <a:pPr algn="l" eaLnBrk="1" hangingPunct="1"/>
            <a:endParaRPr lang="en-AU" sz="2300" dirty="0">
              <a:solidFill>
                <a:schemeClr val="tx2"/>
              </a:solidFill>
              <a:latin typeface="Tahoma" pitchFamily="34" charset="0"/>
              <a:cs typeface="Tahoma" pitchFamily="34" charset="0"/>
            </a:endParaRPr>
          </a:p>
          <a:p>
            <a:pPr algn="l" eaLnBrk="1" hangingPunct="1"/>
            <a:r>
              <a:rPr lang="en-AU" sz="2300" dirty="0">
                <a:solidFill>
                  <a:schemeClr val="tx2"/>
                </a:solidFill>
                <a:latin typeface="Tahoma" pitchFamily="34" charset="0"/>
                <a:cs typeface="Tahoma" pitchFamily="34" charset="0"/>
              </a:rPr>
              <a:t>20 are from the Flight Test (Section 9).</a:t>
            </a:r>
          </a:p>
          <a:p>
            <a:pPr algn="l" eaLnBrk="1" hangingPunct="1"/>
            <a:endParaRPr lang="en-AU" sz="2300" dirty="0">
              <a:solidFill>
                <a:schemeClr val="tx2"/>
              </a:solidFill>
              <a:latin typeface="Tahoma" pitchFamily="34" charset="0"/>
              <a:cs typeface="Tahoma" pitchFamily="34" charset="0"/>
            </a:endParaRPr>
          </a:p>
          <a:p>
            <a:pPr algn="l" eaLnBrk="1" hangingPunct="1"/>
            <a:r>
              <a:rPr lang="en-AU" sz="2300" dirty="0">
                <a:solidFill>
                  <a:schemeClr val="tx2"/>
                </a:solidFill>
                <a:latin typeface="Tahoma" pitchFamily="34" charset="0"/>
                <a:cs typeface="Tahoma" pitchFamily="34" charset="0"/>
              </a:rPr>
              <a:t>The pass mark for the course is 50%</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4101"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8715375" cy="857250"/>
          </a:xfrm>
        </p:spPr>
        <p:txBody>
          <a:bodyPr/>
          <a:lstStyle/>
          <a:p>
            <a:pPr algn="l" eaLnBrk="1" hangingPunct="1"/>
            <a:r>
              <a:rPr lang="en-AU" sz="3200" b="1" dirty="0">
                <a:solidFill>
                  <a:schemeClr val="tx2"/>
                </a:solidFill>
                <a:latin typeface="Tahoma" pitchFamily="34" charset="0"/>
                <a:cs typeface="Tahoma" pitchFamily="34" charset="0"/>
              </a:rPr>
              <a:t>Organisations that use drones</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8">
            <a:extLst>
              <a:ext uri="{FF2B5EF4-FFF2-40B4-BE49-F238E27FC236}">
                <a16:creationId xmlns:a16="http://schemas.microsoft.com/office/drawing/2014/main" id="{671896A1-2BD6-4151-AAA6-8630949ACC11}"/>
              </a:ext>
            </a:extLst>
          </p:cNvPr>
          <p:cNvSpPr txBox="1">
            <a:spLocks/>
          </p:cNvSpPr>
          <p:nvPr/>
        </p:nvSpPr>
        <p:spPr bwMode="auto">
          <a:xfrm>
            <a:off x="691279" y="2564904"/>
            <a:ext cx="3872028" cy="503619"/>
          </a:xfrm>
          <a:prstGeom prst="rect">
            <a:avLst/>
          </a:prstGeom>
          <a:noFill/>
          <a:ln w="9525">
            <a:noFill/>
            <a:miter lim="800000"/>
            <a:headEnd/>
            <a:tailEnd/>
          </a:ln>
        </p:spPr>
        <p:txBody>
          <a:bodyPr/>
          <a:lstStyle/>
          <a:p>
            <a:pPr algn="ctr" eaLnBrk="0" hangingPunct="0">
              <a:spcBef>
                <a:spcPct val="20000"/>
              </a:spcBef>
              <a:defRPr/>
            </a:pPr>
            <a:r>
              <a:rPr lang="en-AU" sz="2400" dirty="0">
                <a:solidFill>
                  <a:schemeClr val="tx2"/>
                </a:solidFill>
                <a:latin typeface="+mn-lt"/>
                <a:cs typeface="+mn-cs"/>
              </a:rPr>
              <a:t>Media &amp; Entertainment</a:t>
            </a:r>
          </a:p>
        </p:txBody>
      </p:sp>
      <p:pic>
        <p:nvPicPr>
          <p:cNvPr id="19" name="Picture 18">
            <a:extLst>
              <a:ext uri="{FF2B5EF4-FFF2-40B4-BE49-F238E27FC236}">
                <a16:creationId xmlns:a16="http://schemas.microsoft.com/office/drawing/2014/main" id="{D1918D00-B72B-43B0-9C29-0C34C94641E6}"/>
              </a:ext>
            </a:extLst>
          </p:cNvPr>
          <p:cNvPicPr>
            <a:picLocks noChangeAspect="1"/>
          </p:cNvPicPr>
          <p:nvPr/>
        </p:nvPicPr>
        <p:blipFill>
          <a:blip r:embed="rId4"/>
          <a:stretch>
            <a:fillRect/>
          </a:stretch>
        </p:blipFill>
        <p:spPr>
          <a:xfrm>
            <a:off x="691279" y="3035208"/>
            <a:ext cx="3872028" cy="2779917"/>
          </a:xfrm>
          <a:prstGeom prst="rect">
            <a:avLst/>
          </a:prstGeom>
        </p:spPr>
      </p:pic>
      <p:sp>
        <p:nvSpPr>
          <p:cNvPr id="24" name="Subtitle 8">
            <a:extLst>
              <a:ext uri="{FF2B5EF4-FFF2-40B4-BE49-F238E27FC236}">
                <a16:creationId xmlns:a16="http://schemas.microsoft.com/office/drawing/2014/main" id="{A1E735CC-12DE-41A9-8D42-C4C26C595BBA}"/>
              </a:ext>
            </a:extLst>
          </p:cNvPr>
          <p:cNvSpPr txBox="1">
            <a:spLocks/>
          </p:cNvSpPr>
          <p:nvPr/>
        </p:nvSpPr>
        <p:spPr bwMode="auto">
          <a:xfrm>
            <a:off x="4640658" y="2683872"/>
            <a:ext cx="3963790" cy="3271540"/>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Film-making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Aerial photography and filming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Advertising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Entertainment shows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Travel programs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Documentaries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Special effects</a:t>
            </a:r>
          </a:p>
        </p:txBody>
      </p:sp>
    </p:spTree>
    <p:extLst>
      <p:ext uri="{BB962C8B-B14F-4D97-AF65-F5344CB8AC3E}">
        <p14:creationId xmlns:p14="http://schemas.microsoft.com/office/powerpoint/2010/main" val="2981349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8715375" cy="857250"/>
          </a:xfrm>
        </p:spPr>
        <p:txBody>
          <a:bodyPr/>
          <a:lstStyle/>
          <a:p>
            <a:pPr algn="l" eaLnBrk="1" hangingPunct="1"/>
            <a:r>
              <a:rPr lang="en-AU" sz="3200" b="1" dirty="0">
                <a:solidFill>
                  <a:schemeClr val="tx2"/>
                </a:solidFill>
                <a:latin typeface="Tahoma" pitchFamily="34" charset="0"/>
                <a:cs typeface="Tahoma" pitchFamily="34" charset="0"/>
              </a:rPr>
              <a:t>Organisations that use drones</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8">
            <a:extLst>
              <a:ext uri="{FF2B5EF4-FFF2-40B4-BE49-F238E27FC236}">
                <a16:creationId xmlns:a16="http://schemas.microsoft.com/office/drawing/2014/main" id="{8BE98B9B-A3F1-473E-9D52-BBA234ACB831}"/>
              </a:ext>
            </a:extLst>
          </p:cNvPr>
          <p:cNvSpPr txBox="1">
            <a:spLocks/>
          </p:cNvSpPr>
          <p:nvPr/>
        </p:nvSpPr>
        <p:spPr bwMode="auto">
          <a:xfrm>
            <a:off x="611187" y="2599908"/>
            <a:ext cx="3653143" cy="438884"/>
          </a:xfrm>
          <a:prstGeom prst="rect">
            <a:avLst/>
          </a:prstGeom>
          <a:noFill/>
          <a:ln w="9525">
            <a:noFill/>
            <a:miter lim="800000"/>
            <a:headEnd/>
            <a:tailEnd/>
          </a:ln>
        </p:spPr>
        <p:txBody>
          <a:bodyPr/>
          <a:lstStyle/>
          <a:p>
            <a:pPr algn="ctr" eaLnBrk="0" hangingPunct="0">
              <a:spcBef>
                <a:spcPct val="20000"/>
              </a:spcBef>
              <a:defRPr/>
            </a:pPr>
            <a:r>
              <a:rPr lang="en-AU" sz="2400" dirty="0">
                <a:solidFill>
                  <a:schemeClr val="tx2"/>
                </a:solidFill>
                <a:latin typeface="+mn-lt"/>
                <a:cs typeface="+mn-cs"/>
              </a:rPr>
              <a:t>FPV Drone Racing</a:t>
            </a:r>
          </a:p>
        </p:txBody>
      </p:sp>
      <p:pic>
        <p:nvPicPr>
          <p:cNvPr id="6" name="Picture 5">
            <a:extLst>
              <a:ext uri="{FF2B5EF4-FFF2-40B4-BE49-F238E27FC236}">
                <a16:creationId xmlns:a16="http://schemas.microsoft.com/office/drawing/2014/main" id="{65A0E9D4-AE81-4527-985F-6297CC172156}"/>
              </a:ext>
            </a:extLst>
          </p:cNvPr>
          <p:cNvPicPr>
            <a:picLocks noChangeAspect="1"/>
          </p:cNvPicPr>
          <p:nvPr/>
        </p:nvPicPr>
        <p:blipFill>
          <a:blip r:embed="rId4"/>
          <a:stretch>
            <a:fillRect/>
          </a:stretch>
        </p:blipFill>
        <p:spPr>
          <a:xfrm>
            <a:off x="598189" y="3038792"/>
            <a:ext cx="3653143" cy="2550448"/>
          </a:xfrm>
          <a:prstGeom prst="rect">
            <a:avLst/>
          </a:prstGeom>
        </p:spPr>
      </p:pic>
      <p:sp>
        <p:nvSpPr>
          <p:cNvPr id="24" name="Subtitle 8">
            <a:extLst>
              <a:ext uri="{FF2B5EF4-FFF2-40B4-BE49-F238E27FC236}">
                <a16:creationId xmlns:a16="http://schemas.microsoft.com/office/drawing/2014/main" id="{4768D882-58E0-4DE0-8DA9-4E7FD7883AFB}"/>
              </a:ext>
            </a:extLst>
          </p:cNvPr>
          <p:cNvSpPr txBox="1">
            <a:spLocks/>
          </p:cNvSpPr>
          <p:nvPr/>
        </p:nvSpPr>
        <p:spPr bwMode="auto">
          <a:xfrm>
            <a:off x="4640658" y="2683872"/>
            <a:ext cx="3963790" cy="3271540"/>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First Person View/Video</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Sport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Racers control drones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Head mounted displays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Live video stream</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Began in 2013/14</a:t>
            </a: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p:txBody>
      </p:sp>
    </p:spTree>
    <p:extLst>
      <p:ext uri="{BB962C8B-B14F-4D97-AF65-F5344CB8AC3E}">
        <p14:creationId xmlns:p14="http://schemas.microsoft.com/office/powerpoint/2010/main" val="245665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685800" y="692696"/>
            <a:ext cx="7772400" cy="1470025"/>
          </a:xfrm>
        </p:spPr>
        <p:txBody>
          <a:bodyPr/>
          <a:lstStyle/>
          <a:p>
            <a:pPr eaLnBrk="1" hangingPunct="1"/>
            <a:r>
              <a:rPr lang="en-AU" sz="3200" b="1" dirty="0">
                <a:solidFill>
                  <a:schemeClr val="tx2"/>
                </a:solidFill>
                <a:latin typeface="Tahoma" pitchFamily="34" charset="0"/>
                <a:cs typeface="Tahoma" pitchFamily="34" charset="0"/>
              </a:rPr>
              <a:t>Progress questions</a:t>
            </a:r>
          </a:p>
        </p:txBody>
      </p:sp>
      <p:pic>
        <p:nvPicPr>
          <p:cNvPr id="3" name="Picture 2">
            <a:extLst>
              <a:ext uri="{FF2B5EF4-FFF2-40B4-BE49-F238E27FC236}">
                <a16:creationId xmlns:a16="http://schemas.microsoft.com/office/drawing/2014/main" id="{EA8026C1-8E7A-400C-A9D6-AA6F8A612C6A}"/>
              </a:ext>
            </a:extLst>
          </p:cNvPr>
          <p:cNvPicPr>
            <a:picLocks noChangeAspect="1"/>
          </p:cNvPicPr>
          <p:nvPr/>
        </p:nvPicPr>
        <p:blipFill>
          <a:blip r:embed="rId3"/>
          <a:stretch>
            <a:fillRect/>
          </a:stretch>
        </p:blipFill>
        <p:spPr>
          <a:xfrm>
            <a:off x="2387971" y="2276872"/>
            <a:ext cx="4368057" cy="3096344"/>
          </a:xfrm>
          <a:prstGeom prst="rect">
            <a:avLst/>
          </a:prstGeom>
        </p:spPr>
      </p:pic>
    </p:spTree>
    <p:extLst>
      <p:ext uri="{BB962C8B-B14F-4D97-AF65-F5344CB8AC3E}">
        <p14:creationId xmlns:p14="http://schemas.microsoft.com/office/powerpoint/2010/main" val="2930063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500063" y="2286000"/>
            <a:ext cx="8072437" cy="3857625"/>
          </a:xfrm>
        </p:spPr>
        <p:txBody>
          <a:bodyPr/>
          <a:lstStyle/>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What is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History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Uses of Drones</a:t>
            </a:r>
          </a:p>
          <a:p>
            <a:pPr marL="342900" indent="-342900" algn="l" eaLnBrk="1" hangingPunct="1">
              <a:buFont typeface="Arial" panose="020B0604020202020204" pitchFamily="34" charset="0"/>
              <a:buChar char="•"/>
            </a:pPr>
            <a:r>
              <a:rPr lang="en-AU" sz="2500" b="1" dirty="0">
                <a:solidFill>
                  <a:schemeClr val="tx2"/>
                </a:solidFill>
                <a:latin typeface="Tahoma" pitchFamily="34" charset="0"/>
                <a:cs typeface="Tahoma" pitchFamily="34" charset="0"/>
              </a:rPr>
              <a:t>Main parts of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Theory of Drone flight (fixed wing &amp; multi-rotor)</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Drone maintenance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CASA Regulations (Drone flying and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5125"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410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Main parts of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474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Main parts of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8">
            <a:extLst>
              <a:ext uri="{FF2B5EF4-FFF2-40B4-BE49-F238E27FC236}">
                <a16:creationId xmlns:a16="http://schemas.microsoft.com/office/drawing/2014/main" id="{8EEC9C0E-95D6-422A-998A-8ACE6AC26394}"/>
              </a:ext>
            </a:extLst>
          </p:cNvPr>
          <p:cNvSpPr txBox="1">
            <a:spLocks/>
          </p:cNvSpPr>
          <p:nvPr/>
        </p:nvSpPr>
        <p:spPr bwMode="auto">
          <a:xfrm>
            <a:off x="428625" y="2138960"/>
            <a:ext cx="7743776" cy="1731690"/>
          </a:xfrm>
          <a:prstGeom prst="rect">
            <a:avLst/>
          </a:prstGeom>
          <a:noFill/>
          <a:ln w="9525">
            <a:noFill/>
            <a:miter lim="800000"/>
            <a:headEnd/>
            <a:tailEnd/>
          </a:ln>
        </p:spPr>
        <p:txBody>
          <a:bodyPr/>
          <a:lstStyle/>
          <a:p>
            <a:pPr eaLnBrk="0" hangingPunct="0">
              <a:spcBef>
                <a:spcPct val="20000"/>
              </a:spcBef>
              <a:defRPr/>
            </a:pPr>
            <a:r>
              <a:rPr lang="en-AU" sz="2400" i="1" u="sng" dirty="0">
                <a:solidFill>
                  <a:schemeClr val="tx2"/>
                </a:solidFill>
                <a:latin typeface="+mn-lt"/>
                <a:cs typeface="+mn-cs"/>
              </a:rPr>
              <a:t>Frame or chassis: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Skeleton of drone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Range of weights/sizes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Frequently a ‘basic X’ shape</a:t>
            </a:r>
          </a:p>
          <a:p>
            <a:pPr marL="914400" lvl="1"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p:txBody>
      </p:sp>
    </p:spTree>
    <p:extLst>
      <p:ext uri="{BB962C8B-B14F-4D97-AF65-F5344CB8AC3E}">
        <p14:creationId xmlns:p14="http://schemas.microsoft.com/office/powerpoint/2010/main" val="3210879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Main parts of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8">
            <a:extLst>
              <a:ext uri="{FF2B5EF4-FFF2-40B4-BE49-F238E27FC236}">
                <a16:creationId xmlns:a16="http://schemas.microsoft.com/office/drawing/2014/main" id="{8EEC9C0E-95D6-422A-998A-8ACE6AC26394}"/>
              </a:ext>
            </a:extLst>
          </p:cNvPr>
          <p:cNvSpPr txBox="1">
            <a:spLocks/>
          </p:cNvSpPr>
          <p:nvPr/>
        </p:nvSpPr>
        <p:spPr bwMode="auto">
          <a:xfrm>
            <a:off x="428625" y="2143125"/>
            <a:ext cx="7743776" cy="1731690"/>
          </a:xfrm>
          <a:prstGeom prst="rect">
            <a:avLst/>
          </a:prstGeom>
          <a:noFill/>
          <a:ln w="9525">
            <a:noFill/>
            <a:miter lim="800000"/>
            <a:headEnd/>
            <a:tailEnd/>
          </a:ln>
        </p:spPr>
        <p:txBody>
          <a:bodyPr/>
          <a:lstStyle/>
          <a:p>
            <a:pPr eaLnBrk="0" hangingPunct="0">
              <a:spcBef>
                <a:spcPct val="20000"/>
              </a:spcBef>
              <a:defRPr/>
            </a:pPr>
            <a:r>
              <a:rPr lang="en-AU" sz="2400" i="1" u="sng" dirty="0">
                <a:solidFill>
                  <a:schemeClr val="tx2"/>
                </a:solidFill>
                <a:latin typeface="+mn-lt"/>
                <a:cs typeface="+mn-cs"/>
              </a:rPr>
              <a:t>Motor x 4:</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Connected to frame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Propellers attached</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Brushless motors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Generate thrust</a:t>
            </a: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p:txBody>
      </p:sp>
    </p:spTree>
    <p:extLst>
      <p:ext uri="{BB962C8B-B14F-4D97-AF65-F5344CB8AC3E}">
        <p14:creationId xmlns:p14="http://schemas.microsoft.com/office/powerpoint/2010/main" val="3734888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Main parts of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8">
            <a:extLst>
              <a:ext uri="{FF2B5EF4-FFF2-40B4-BE49-F238E27FC236}">
                <a16:creationId xmlns:a16="http://schemas.microsoft.com/office/drawing/2014/main" id="{8EEC9C0E-95D6-422A-998A-8ACE6AC26394}"/>
              </a:ext>
            </a:extLst>
          </p:cNvPr>
          <p:cNvSpPr txBox="1">
            <a:spLocks/>
          </p:cNvSpPr>
          <p:nvPr/>
        </p:nvSpPr>
        <p:spPr bwMode="auto">
          <a:xfrm>
            <a:off x="428625" y="2143125"/>
            <a:ext cx="7743776" cy="1731690"/>
          </a:xfrm>
          <a:prstGeom prst="rect">
            <a:avLst/>
          </a:prstGeom>
          <a:noFill/>
          <a:ln w="9525">
            <a:noFill/>
            <a:miter lim="800000"/>
            <a:headEnd/>
            <a:tailEnd/>
          </a:ln>
        </p:spPr>
        <p:txBody>
          <a:bodyPr/>
          <a:lstStyle/>
          <a:p>
            <a:pPr eaLnBrk="0" hangingPunct="0">
              <a:spcBef>
                <a:spcPct val="20000"/>
              </a:spcBef>
              <a:defRPr/>
            </a:pPr>
            <a:r>
              <a:rPr lang="en-AU" sz="2400" i="1" u="sng" dirty="0">
                <a:solidFill>
                  <a:schemeClr val="tx2"/>
                </a:solidFill>
                <a:latin typeface="+mn-lt"/>
                <a:cs typeface="+mn-cs"/>
              </a:rPr>
              <a:t>Electronic Speed Control:</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Motor controller</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Activates/deactivates electromagnets in motor</a:t>
            </a: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p:txBody>
      </p:sp>
    </p:spTree>
    <p:extLst>
      <p:ext uri="{BB962C8B-B14F-4D97-AF65-F5344CB8AC3E}">
        <p14:creationId xmlns:p14="http://schemas.microsoft.com/office/powerpoint/2010/main" val="4232515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Main parts of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8">
            <a:extLst>
              <a:ext uri="{FF2B5EF4-FFF2-40B4-BE49-F238E27FC236}">
                <a16:creationId xmlns:a16="http://schemas.microsoft.com/office/drawing/2014/main" id="{8EEC9C0E-95D6-422A-998A-8ACE6AC26394}"/>
              </a:ext>
            </a:extLst>
          </p:cNvPr>
          <p:cNvSpPr txBox="1">
            <a:spLocks/>
          </p:cNvSpPr>
          <p:nvPr/>
        </p:nvSpPr>
        <p:spPr bwMode="auto">
          <a:xfrm>
            <a:off x="428625" y="2143125"/>
            <a:ext cx="7743776" cy="1731690"/>
          </a:xfrm>
          <a:prstGeom prst="rect">
            <a:avLst/>
          </a:prstGeom>
          <a:noFill/>
          <a:ln w="9525">
            <a:noFill/>
            <a:miter lim="800000"/>
            <a:headEnd/>
            <a:tailEnd/>
          </a:ln>
        </p:spPr>
        <p:txBody>
          <a:bodyPr/>
          <a:lstStyle/>
          <a:p>
            <a:pPr eaLnBrk="0" hangingPunct="0">
              <a:spcBef>
                <a:spcPct val="20000"/>
              </a:spcBef>
              <a:defRPr/>
            </a:pPr>
            <a:r>
              <a:rPr lang="en-AU" sz="2400" i="1" u="sng" dirty="0">
                <a:solidFill>
                  <a:schemeClr val="tx2"/>
                </a:solidFill>
                <a:latin typeface="+mn-lt"/>
                <a:cs typeface="+mn-cs"/>
              </a:rPr>
              <a:t>Flight Control Board:</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Computer control &amp; accelerometer</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Interprets transmitter signals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Controls the drone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Determines drone direction</a:t>
            </a: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p:txBody>
      </p:sp>
    </p:spTree>
    <p:extLst>
      <p:ext uri="{BB962C8B-B14F-4D97-AF65-F5344CB8AC3E}">
        <p14:creationId xmlns:p14="http://schemas.microsoft.com/office/powerpoint/2010/main" val="390925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Main parts of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8">
            <a:extLst>
              <a:ext uri="{FF2B5EF4-FFF2-40B4-BE49-F238E27FC236}">
                <a16:creationId xmlns:a16="http://schemas.microsoft.com/office/drawing/2014/main" id="{8EEC9C0E-95D6-422A-998A-8ACE6AC26394}"/>
              </a:ext>
            </a:extLst>
          </p:cNvPr>
          <p:cNvSpPr txBox="1">
            <a:spLocks/>
          </p:cNvSpPr>
          <p:nvPr/>
        </p:nvSpPr>
        <p:spPr bwMode="auto">
          <a:xfrm>
            <a:off x="428625" y="2143125"/>
            <a:ext cx="7743776" cy="1731690"/>
          </a:xfrm>
          <a:prstGeom prst="rect">
            <a:avLst/>
          </a:prstGeom>
          <a:noFill/>
          <a:ln w="9525">
            <a:noFill/>
            <a:miter lim="800000"/>
            <a:headEnd/>
            <a:tailEnd/>
          </a:ln>
        </p:spPr>
        <p:txBody>
          <a:bodyPr/>
          <a:lstStyle/>
          <a:p>
            <a:pPr eaLnBrk="0" hangingPunct="0">
              <a:spcBef>
                <a:spcPct val="20000"/>
              </a:spcBef>
              <a:defRPr/>
            </a:pPr>
            <a:r>
              <a:rPr lang="en-AU" sz="2400" i="1" u="sng" dirty="0">
                <a:solidFill>
                  <a:schemeClr val="tx2"/>
                </a:solidFill>
                <a:latin typeface="+mn-lt"/>
                <a:cs typeface="+mn-cs"/>
              </a:rPr>
              <a:t>Radio Transmitter &amp; Receiver:</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Receives signals from controller</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Can send signals as well</a:t>
            </a: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p:txBody>
      </p:sp>
    </p:spTree>
    <p:extLst>
      <p:ext uri="{BB962C8B-B14F-4D97-AF65-F5344CB8AC3E}">
        <p14:creationId xmlns:p14="http://schemas.microsoft.com/office/powerpoint/2010/main" val="304553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28625" y="1285875"/>
            <a:ext cx="7786688" cy="857250"/>
          </a:xfrm>
        </p:spPr>
        <p:txBody>
          <a:bodyPr/>
          <a:lstStyle/>
          <a:p>
            <a:pPr algn="l" eaLnBrk="1" hangingPunct="1"/>
            <a:r>
              <a:rPr lang="en-AU" sz="3200" b="1" dirty="0">
                <a:solidFill>
                  <a:schemeClr val="tx2"/>
                </a:solidFill>
                <a:latin typeface="Tahoma" pitchFamily="34" charset="0"/>
                <a:cs typeface="Tahoma" pitchFamily="34" charset="0"/>
              </a:rPr>
              <a:t>This Course will cover:</a:t>
            </a:r>
          </a:p>
        </p:txBody>
      </p:sp>
      <p:sp>
        <p:nvSpPr>
          <p:cNvPr id="5123" name="Subtitle 2"/>
          <p:cNvSpPr>
            <a:spLocks noGrp="1"/>
          </p:cNvSpPr>
          <p:nvPr>
            <p:ph type="subTitle" idx="1"/>
          </p:nvPr>
        </p:nvSpPr>
        <p:spPr>
          <a:xfrm>
            <a:off x="500063" y="2286000"/>
            <a:ext cx="8072437" cy="3857625"/>
          </a:xfrm>
        </p:spPr>
        <p:txBody>
          <a:bodyPr/>
          <a:lstStyle/>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What is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History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Uses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Main parts of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Theory of Drone flight (fixed wing &amp; multi-rotor)</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Drone maintenance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CASA Regulations (Drone flying and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5125"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Main parts of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8">
            <a:extLst>
              <a:ext uri="{FF2B5EF4-FFF2-40B4-BE49-F238E27FC236}">
                <a16:creationId xmlns:a16="http://schemas.microsoft.com/office/drawing/2014/main" id="{8EEC9C0E-95D6-422A-998A-8ACE6AC26394}"/>
              </a:ext>
            </a:extLst>
          </p:cNvPr>
          <p:cNvSpPr txBox="1">
            <a:spLocks/>
          </p:cNvSpPr>
          <p:nvPr/>
        </p:nvSpPr>
        <p:spPr bwMode="auto">
          <a:xfrm>
            <a:off x="428625" y="2143125"/>
            <a:ext cx="7743776" cy="1731690"/>
          </a:xfrm>
          <a:prstGeom prst="rect">
            <a:avLst/>
          </a:prstGeom>
          <a:noFill/>
          <a:ln w="9525">
            <a:noFill/>
            <a:miter lim="800000"/>
            <a:headEnd/>
            <a:tailEnd/>
          </a:ln>
        </p:spPr>
        <p:txBody>
          <a:bodyPr/>
          <a:lstStyle/>
          <a:p>
            <a:pPr eaLnBrk="0" hangingPunct="0">
              <a:spcBef>
                <a:spcPct val="20000"/>
              </a:spcBef>
              <a:defRPr/>
            </a:pPr>
            <a:r>
              <a:rPr lang="en-AU" sz="2400" i="1" u="sng" dirty="0">
                <a:solidFill>
                  <a:schemeClr val="tx2"/>
                </a:solidFill>
                <a:latin typeface="+mn-lt"/>
                <a:cs typeface="+mn-cs"/>
              </a:rPr>
              <a:t>Propellers: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2 x clockwise </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2 x counter-clockwise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Changes in pitch/length affect: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Speed</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Payload</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Manoeuvrability </a:t>
            </a: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p:txBody>
      </p:sp>
    </p:spTree>
    <p:extLst>
      <p:ext uri="{BB962C8B-B14F-4D97-AF65-F5344CB8AC3E}">
        <p14:creationId xmlns:p14="http://schemas.microsoft.com/office/powerpoint/2010/main" val="1172058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Main parts of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8">
            <a:extLst>
              <a:ext uri="{FF2B5EF4-FFF2-40B4-BE49-F238E27FC236}">
                <a16:creationId xmlns:a16="http://schemas.microsoft.com/office/drawing/2014/main" id="{8EEC9C0E-95D6-422A-998A-8ACE6AC26394}"/>
              </a:ext>
            </a:extLst>
          </p:cNvPr>
          <p:cNvSpPr txBox="1">
            <a:spLocks/>
          </p:cNvSpPr>
          <p:nvPr/>
        </p:nvSpPr>
        <p:spPr bwMode="auto">
          <a:xfrm>
            <a:off x="428625" y="2143125"/>
            <a:ext cx="7743776" cy="1731690"/>
          </a:xfrm>
          <a:prstGeom prst="rect">
            <a:avLst/>
          </a:prstGeom>
          <a:noFill/>
          <a:ln w="9525">
            <a:noFill/>
            <a:miter lim="800000"/>
            <a:headEnd/>
            <a:tailEnd/>
          </a:ln>
        </p:spPr>
        <p:txBody>
          <a:bodyPr/>
          <a:lstStyle/>
          <a:p>
            <a:pPr eaLnBrk="0" hangingPunct="0">
              <a:spcBef>
                <a:spcPct val="20000"/>
              </a:spcBef>
              <a:defRPr/>
            </a:pPr>
            <a:r>
              <a:rPr lang="en-AU" sz="2400" i="1" u="sng" dirty="0">
                <a:solidFill>
                  <a:schemeClr val="tx2"/>
                </a:solidFill>
                <a:latin typeface="+mn-lt"/>
                <a:cs typeface="+mn-cs"/>
              </a:rPr>
              <a:t>Battery &amp; Charger:</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Typically Lithium Polymer (LiPo)</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Careful to not fully discharge - can damage battery</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Also use only approved batteries</a:t>
            </a:r>
          </a:p>
          <a:p>
            <a:pPr marL="914400" lvl="1"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endParaRPr lang="en-AU" dirty="0">
              <a:solidFill>
                <a:schemeClr val="tx2"/>
              </a:solidFill>
              <a:latin typeface="+mn-lt"/>
              <a:cs typeface="+mn-cs"/>
            </a:endParaRPr>
          </a:p>
        </p:txBody>
      </p:sp>
    </p:spTree>
    <p:extLst>
      <p:ext uri="{BB962C8B-B14F-4D97-AF65-F5344CB8AC3E}">
        <p14:creationId xmlns:p14="http://schemas.microsoft.com/office/powerpoint/2010/main" val="3065340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500063" y="2286000"/>
            <a:ext cx="8072437" cy="3857625"/>
          </a:xfrm>
        </p:spPr>
        <p:txBody>
          <a:bodyPr/>
          <a:lstStyle/>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What is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History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Uses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Main parts of a Drone</a:t>
            </a:r>
          </a:p>
          <a:p>
            <a:pPr marL="342900" indent="-342900" algn="l" eaLnBrk="1" hangingPunct="1">
              <a:buFont typeface="Arial" panose="020B0604020202020204" pitchFamily="34" charset="0"/>
              <a:buChar char="•"/>
            </a:pPr>
            <a:r>
              <a:rPr lang="en-AU" sz="2500" b="1" dirty="0">
                <a:solidFill>
                  <a:schemeClr val="tx2"/>
                </a:solidFill>
                <a:latin typeface="Tahoma" pitchFamily="34" charset="0"/>
                <a:cs typeface="Tahoma" pitchFamily="34" charset="0"/>
              </a:rPr>
              <a:t>Theory of Drone flight (fixed wing &amp; multi-rotor)</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Drone maintenance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CASA Regulations (Drone flying and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5125"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4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Theory of drone flight – fixed wing</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4" y="2537373"/>
            <a:ext cx="3963790" cy="2490482"/>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Four forces of flight: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Lift, Weight, Thrust &amp; Drag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Straight &amp; level flight when forces are balanced</a:t>
            </a:r>
          </a:p>
        </p:txBody>
      </p:sp>
      <p:grpSp>
        <p:nvGrpSpPr>
          <p:cNvPr id="7" name="Group 6">
            <a:extLst>
              <a:ext uri="{FF2B5EF4-FFF2-40B4-BE49-F238E27FC236}">
                <a16:creationId xmlns:a16="http://schemas.microsoft.com/office/drawing/2014/main" id="{416926C9-5981-4E77-867A-6CF2D03786CF}"/>
              </a:ext>
            </a:extLst>
          </p:cNvPr>
          <p:cNvGrpSpPr/>
          <p:nvPr/>
        </p:nvGrpSpPr>
        <p:grpSpPr>
          <a:xfrm>
            <a:off x="5015151" y="2852936"/>
            <a:ext cx="3524438" cy="1643534"/>
            <a:chOff x="66651" y="0"/>
            <a:chExt cx="2918777" cy="1302526"/>
          </a:xfrm>
        </p:grpSpPr>
        <p:grpSp>
          <p:nvGrpSpPr>
            <p:cNvPr id="9" name="Group 8">
              <a:extLst>
                <a:ext uri="{FF2B5EF4-FFF2-40B4-BE49-F238E27FC236}">
                  <a16:creationId xmlns:a16="http://schemas.microsoft.com/office/drawing/2014/main" id="{8D8D519E-74EE-415D-A2DF-29DF11C9C496}"/>
                </a:ext>
              </a:extLst>
            </p:cNvPr>
            <p:cNvGrpSpPr/>
            <p:nvPr/>
          </p:nvGrpSpPr>
          <p:grpSpPr>
            <a:xfrm>
              <a:off x="66651" y="0"/>
              <a:ext cx="2918777" cy="1302526"/>
              <a:chOff x="54229" y="0"/>
              <a:chExt cx="2374797" cy="1114146"/>
            </a:xfrm>
          </p:grpSpPr>
          <p:pic>
            <p:nvPicPr>
              <p:cNvPr id="13" name="Picture 12">
                <a:extLst>
                  <a:ext uri="{FF2B5EF4-FFF2-40B4-BE49-F238E27FC236}">
                    <a16:creationId xmlns:a16="http://schemas.microsoft.com/office/drawing/2014/main" id="{12A1081A-AF0B-42AD-9C22-21BC713494DC}"/>
                  </a:ext>
                </a:extLst>
              </p:cNvPr>
              <p:cNvPicPr>
                <a:picLocks noChangeAspect="1"/>
              </p:cNvPicPr>
              <p:nvPr/>
            </p:nvPicPr>
            <p:blipFill>
              <a:blip r:embed="rId4"/>
              <a:stretch>
                <a:fillRect/>
              </a:stretch>
            </p:blipFill>
            <p:spPr>
              <a:xfrm>
                <a:off x="59206" y="6578"/>
                <a:ext cx="2369820" cy="1107568"/>
              </a:xfrm>
              <a:prstGeom prst="rect">
                <a:avLst/>
              </a:prstGeom>
            </p:spPr>
          </p:pic>
          <p:cxnSp>
            <p:nvCxnSpPr>
              <p:cNvPr id="14" name="Straight Arrow Connector 13">
                <a:extLst>
                  <a:ext uri="{FF2B5EF4-FFF2-40B4-BE49-F238E27FC236}">
                    <a16:creationId xmlns:a16="http://schemas.microsoft.com/office/drawing/2014/main" id="{10E779AC-82F3-4C30-B0AB-A50DBC227520}"/>
                  </a:ext>
                </a:extLst>
              </p:cNvPr>
              <p:cNvCxnSpPr/>
              <p:nvPr/>
            </p:nvCxnSpPr>
            <p:spPr>
              <a:xfrm>
                <a:off x="1243321" y="0"/>
                <a:ext cx="6579" cy="1092018"/>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 Box 23">
                <a:extLst>
                  <a:ext uri="{FF2B5EF4-FFF2-40B4-BE49-F238E27FC236}">
                    <a16:creationId xmlns:a16="http://schemas.microsoft.com/office/drawing/2014/main" id="{2F0D0C85-6D9F-42DE-8356-BCF0CDDC5AEB}"/>
                  </a:ext>
                </a:extLst>
              </p:cNvPr>
              <p:cNvSpPr txBox="1"/>
              <p:nvPr/>
            </p:nvSpPr>
            <p:spPr>
              <a:xfrm>
                <a:off x="1267980" y="138725"/>
                <a:ext cx="321447" cy="20297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000" b="1">
                    <a:effectLst/>
                    <a:latin typeface="Arial" panose="020B0604020202020204" pitchFamily="34" charset="0"/>
                    <a:ea typeface="Times New Roman" panose="02020603050405020304" pitchFamily="18" charset="0"/>
                    <a:cs typeface="Times New Roman" panose="02020603050405020304" pitchFamily="18" charset="0"/>
                  </a:rPr>
                  <a:t>LIFT</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 Box 24">
                <a:extLst>
                  <a:ext uri="{FF2B5EF4-FFF2-40B4-BE49-F238E27FC236}">
                    <a16:creationId xmlns:a16="http://schemas.microsoft.com/office/drawing/2014/main" id="{DFE62971-8671-43C6-AD7A-CE50A626FFD3}"/>
                  </a:ext>
                </a:extLst>
              </p:cNvPr>
              <p:cNvSpPr txBox="1"/>
              <p:nvPr/>
            </p:nvSpPr>
            <p:spPr>
              <a:xfrm>
                <a:off x="657843" y="829837"/>
                <a:ext cx="513098" cy="16311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000" b="1">
                    <a:effectLst/>
                    <a:latin typeface="Arial" panose="020B0604020202020204" pitchFamily="34" charset="0"/>
                    <a:ea typeface="Times New Roman" panose="02020603050405020304" pitchFamily="18" charset="0"/>
                    <a:cs typeface="Times New Roman" panose="02020603050405020304" pitchFamily="18" charset="0"/>
                  </a:rPr>
                  <a:t>WEIGHT</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xt Box 25">
                <a:extLst>
                  <a:ext uri="{FF2B5EF4-FFF2-40B4-BE49-F238E27FC236}">
                    <a16:creationId xmlns:a16="http://schemas.microsoft.com/office/drawing/2014/main" id="{1E286826-F577-4E28-98C5-FBDDF75490C5}"/>
                  </a:ext>
                </a:extLst>
              </p:cNvPr>
              <p:cNvSpPr txBox="1"/>
              <p:nvPr/>
            </p:nvSpPr>
            <p:spPr>
              <a:xfrm>
                <a:off x="1947213" y="664421"/>
                <a:ext cx="440562" cy="16541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DRAG</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80BA5040-263C-4230-BA0E-4CB7AD889E93}"/>
                  </a:ext>
                </a:extLst>
              </p:cNvPr>
              <p:cNvCxnSpPr/>
              <p:nvPr/>
            </p:nvCxnSpPr>
            <p:spPr>
              <a:xfrm flipV="1">
                <a:off x="54229" y="539430"/>
                <a:ext cx="2374617" cy="0"/>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 Box 27">
                <a:extLst>
                  <a:ext uri="{FF2B5EF4-FFF2-40B4-BE49-F238E27FC236}">
                    <a16:creationId xmlns:a16="http://schemas.microsoft.com/office/drawing/2014/main" id="{8A751C7D-AE5E-4DA3-81DF-5E86803C5D00}"/>
                  </a:ext>
                </a:extLst>
              </p:cNvPr>
              <p:cNvSpPr txBox="1"/>
              <p:nvPr/>
            </p:nvSpPr>
            <p:spPr>
              <a:xfrm>
                <a:off x="78948" y="244070"/>
                <a:ext cx="558276" cy="14644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THRUST</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0" name="Oval 9">
              <a:extLst>
                <a:ext uri="{FF2B5EF4-FFF2-40B4-BE49-F238E27FC236}">
                  <a16:creationId xmlns:a16="http://schemas.microsoft.com/office/drawing/2014/main" id="{57FD3698-F467-4C38-9778-250C80117C5A}"/>
                </a:ext>
              </a:extLst>
            </p:cNvPr>
            <p:cNvSpPr/>
            <p:nvPr/>
          </p:nvSpPr>
          <p:spPr>
            <a:xfrm>
              <a:off x="1473566" y="592058"/>
              <a:ext cx="117931" cy="8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cxnSp>
          <p:nvCxnSpPr>
            <p:cNvPr id="11" name="Straight Arrow Connector 10">
              <a:extLst>
                <a:ext uri="{FF2B5EF4-FFF2-40B4-BE49-F238E27FC236}">
                  <a16:creationId xmlns:a16="http://schemas.microsoft.com/office/drawing/2014/main" id="{62AA2CB0-44C8-4941-A8CA-1615C345C80E}"/>
                </a:ext>
              </a:extLst>
            </p:cNvPr>
            <p:cNvCxnSpPr>
              <a:cxnSpLocks/>
            </p:cNvCxnSpPr>
            <p:nvPr/>
          </p:nvCxnSpPr>
          <p:spPr>
            <a:xfrm flipH="1" flipV="1">
              <a:off x="1611712" y="736784"/>
              <a:ext cx="304518" cy="332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 Box 30">
              <a:extLst>
                <a:ext uri="{FF2B5EF4-FFF2-40B4-BE49-F238E27FC236}">
                  <a16:creationId xmlns:a16="http://schemas.microsoft.com/office/drawing/2014/main" id="{557C1F68-47FB-4A07-9ED6-3795FD66392B}"/>
                </a:ext>
              </a:extLst>
            </p:cNvPr>
            <p:cNvSpPr txBox="1"/>
            <p:nvPr/>
          </p:nvSpPr>
          <p:spPr>
            <a:xfrm>
              <a:off x="1856597" y="1141349"/>
              <a:ext cx="1069596" cy="11980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800" b="1">
                  <a:effectLst/>
                  <a:latin typeface="Arial" panose="020B0604020202020204" pitchFamily="34" charset="0"/>
                  <a:ea typeface="Times New Roman" panose="02020603050405020304" pitchFamily="18" charset="0"/>
                  <a:cs typeface="Times New Roman" panose="02020603050405020304" pitchFamily="18" charset="0"/>
                </a:rPr>
                <a:t>CENTRE OF GRAVITY</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16943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Theory of drone flight – fixed wing</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4" y="2537372"/>
            <a:ext cx="3963790" cy="3555923"/>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Roll:</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Longitudinal axis</a:t>
            </a:r>
          </a:p>
          <a:p>
            <a:pPr lvl="1" eaLnBrk="0" hangingPunct="0">
              <a:spcBef>
                <a:spcPct val="20000"/>
              </a:spcBef>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Pitch</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Lateral axis</a:t>
            </a:r>
          </a:p>
          <a:p>
            <a:pPr lvl="1" eaLnBrk="0" hangingPunct="0">
              <a:spcBef>
                <a:spcPct val="20000"/>
              </a:spcBef>
              <a:defRPr/>
            </a:pPr>
            <a:endParaRPr lang="en-AU" sz="2400" dirty="0">
              <a:solidFill>
                <a:schemeClr val="tx2"/>
              </a:solidFill>
              <a:latin typeface="+mn-lt"/>
              <a:cs typeface="+mn-cs"/>
            </a:endParaRP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Yaw</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Normal or vertical axis</a:t>
            </a:r>
          </a:p>
        </p:txBody>
      </p:sp>
      <p:grpSp>
        <p:nvGrpSpPr>
          <p:cNvPr id="21" name="Group 20">
            <a:extLst>
              <a:ext uri="{FF2B5EF4-FFF2-40B4-BE49-F238E27FC236}">
                <a16:creationId xmlns:a16="http://schemas.microsoft.com/office/drawing/2014/main" id="{E22975C3-8422-45A2-8F79-E3AD059C0B8F}"/>
              </a:ext>
            </a:extLst>
          </p:cNvPr>
          <p:cNvGrpSpPr/>
          <p:nvPr/>
        </p:nvGrpSpPr>
        <p:grpSpPr>
          <a:xfrm>
            <a:off x="5829436" y="2492896"/>
            <a:ext cx="2731770" cy="942228"/>
            <a:chOff x="0" y="223935"/>
            <a:chExt cx="2731831" cy="942392"/>
          </a:xfrm>
        </p:grpSpPr>
        <p:pic>
          <p:nvPicPr>
            <p:cNvPr id="23" name="Picture 22">
              <a:extLst>
                <a:ext uri="{FF2B5EF4-FFF2-40B4-BE49-F238E27FC236}">
                  <a16:creationId xmlns:a16="http://schemas.microsoft.com/office/drawing/2014/main" id="{3AFDE6DC-8BC4-45E4-8AD2-E4BEBA9A6F9E}"/>
                </a:ext>
              </a:extLst>
            </p:cNvPr>
            <p:cNvPicPr>
              <a:picLocks noChangeAspect="1"/>
            </p:cNvPicPr>
            <p:nvPr/>
          </p:nvPicPr>
          <p:blipFill>
            <a:blip r:embed="rId4"/>
            <a:stretch>
              <a:fillRect/>
            </a:stretch>
          </p:blipFill>
          <p:spPr>
            <a:xfrm>
              <a:off x="0" y="333969"/>
              <a:ext cx="2731831" cy="679491"/>
            </a:xfrm>
            <a:prstGeom prst="rect">
              <a:avLst/>
            </a:prstGeom>
          </p:spPr>
        </p:pic>
        <p:sp>
          <p:nvSpPr>
            <p:cNvPr id="24" name="Arrow: Curved Right 23">
              <a:extLst>
                <a:ext uri="{FF2B5EF4-FFF2-40B4-BE49-F238E27FC236}">
                  <a16:creationId xmlns:a16="http://schemas.microsoft.com/office/drawing/2014/main" id="{FB50E725-BE36-4FB3-B3A3-BAB7228C6074}"/>
                </a:ext>
              </a:extLst>
            </p:cNvPr>
            <p:cNvSpPr/>
            <p:nvPr/>
          </p:nvSpPr>
          <p:spPr>
            <a:xfrm>
              <a:off x="603749" y="223935"/>
              <a:ext cx="391886" cy="9423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sp>
          <p:nvSpPr>
            <p:cNvPr id="25" name="Arrow: Curved Right 24">
              <a:extLst>
                <a:ext uri="{FF2B5EF4-FFF2-40B4-BE49-F238E27FC236}">
                  <a16:creationId xmlns:a16="http://schemas.microsoft.com/office/drawing/2014/main" id="{166B1F18-5E87-4BC4-BD99-D8CA8E0B401A}"/>
                </a:ext>
              </a:extLst>
            </p:cNvPr>
            <p:cNvSpPr/>
            <p:nvPr/>
          </p:nvSpPr>
          <p:spPr>
            <a:xfrm flipH="1">
              <a:off x="1849595" y="223935"/>
              <a:ext cx="391886" cy="9423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grpSp>
      <p:grpSp>
        <p:nvGrpSpPr>
          <p:cNvPr id="28" name="Group 27">
            <a:extLst>
              <a:ext uri="{FF2B5EF4-FFF2-40B4-BE49-F238E27FC236}">
                <a16:creationId xmlns:a16="http://schemas.microsoft.com/office/drawing/2014/main" id="{15432F68-AD7A-4E75-A8E4-DB6B5DC70CAF}"/>
              </a:ext>
            </a:extLst>
          </p:cNvPr>
          <p:cNvGrpSpPr/>
          <p:nvPr/>
        </p:nvGrpSpPr>
        <p:grpSpPr>
          <a:xfrm>
            <a:off x="5952564" y="3674251"/>
            <a:ext cx="2435860" cy="1050893"/>
            <a:chOff x="0" y="65793"/>
            <a:chExt cx="2436358" cy="1051149"/>
          </a:xfrm>
        </p:grpSpPr>
        <p:pic>
          <p:nvPicPr>
            <p:cNvPr id="30" name="Picture 29">
              <a:extLst>
                <a:ext uri="{FF2B5EF4-FFF2-40B4-BE49-F238E27FC236}">
                  <a16:creationId xmlns:a16="http://schemas.microsoft.com/office/drawing/2014/main" id="{2330679B-E8BC-46D6-B4ED-D23615DFBD7A}"/>
                </a:ext>
              </a:extLst>
            </p:cNvPr>
            <p:cNvPicPr>
              <a:picLocks noChangeAspect="1"/>
            </p:cNvPicPr>
            <p:nvPr/>
          </p:nvPicPr>
          <p:blipFill>
            <a:blip r:embed="rId5"/>
            <a:stretch>
              <a:fillRect/>
            </a:stretch>
          </p:blipFill>
          <p:spPr>
            <a:xfrm>
              <a:off x="66370" y="65793"/>
              <a:ext cx="2369988" cy="1025410"/>
            </a:xfrm>
            <a:prstGeom prst="rect">
              <a:avLst/>
            </a:prstGeom>
          </p:spPr>
        </p:pic>
        <p:sp>
          <p:nvSpPr>
            <p:cNvPr id="31" name="Arrow: Curved Right 30">
              <a:extLst>
                <a:ext uri="{FF2B5EF4-FFF2-40B4-BE49-F238E27FC236}">
                  <a16:creationId xmlns:a16="http://schemas.microsoft.com/office/drawing/2014/main" id="{EEA36453-3574-424C-9B02-FEB9BD531B0E}"/>
                </a:ext>
              </a:extLst>
            </p:cNvPr>
            <p:cNvSpPr/>
            <p:nvPr/>
          </p:nvSpPr>
          <p:spPr>
            <a:xfrm>
              <a:off x="0" y="174550"/>
              <a:ext cx="391886" cy="9423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sp>
          <p:nvSpPr>
            <p:cNvPr id="32" name="Arrow: Curved Right 31">
              <a:extLst>
                <a:ext uri="{FF2B5EF4-FFF2-40B4-BE49-F238E27FC236}">
                  <a16:creationId xmlns:a16="http://schemas.microsoft.com/office/drawing/2014/main" id="{8F4DCC5A-0966-4BE7-8003-D60227C56766}"/>
                </a:ext>
              </a:extLst>
            </p:cNvPr>
            <p:cNvSpPr/>
            <p:nvPr/>
          </p:nvSpPr>
          <p:spPr>
            <a:xfrm flipH="1">
              <a:off x="1999249" y="174550"/>
              <a:ext cx="391886" cy="9423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grpSp>
      <p:grpSp>
        <p:nvGrpSpPr>
          <p:cNvPr id="35" name="Group 34">
            <a:extLst>
              <a:ext uri="{FF2B5EF4-FFF2-40B4-BE49-F238E27FC236}">
                <a16:creationId xmlns:a16="http://schemas.microsoft.com/office/drawing/2014/main" id="{7EBE1201-4072-453A-A656-811D1BCAA761}"/>
              </a:ext>
            </a:extLst>
          </p:cNvPr>
          <p:cNvGrpSpPr/>
          <p:nvPr/>
        </p:nvGrpSpPr>
        <p:grpSpPr>
          <a:xfrm>
            <a:off x="6105055" y="5142956"/>
            <a:ext cx="2268855" cy="1310380"/>
            <a:chOff x="0" y="128235"/>
            <a:chExt cx="2585952" cy="1561941"/>
          </a:xfrm>
        </p:grpSpPr>
        <p:pic>
          <p:nvPicPr>
            <p:cNvPr id="37" name="Picture 36">
              <a:extLst>
                <a:ext uri="{FF2B5EF4-FFF2-40B4-BE49-F238E27FC236}">
                  <a16:creationId xmlns:a16="http://schemas.microsoft.com/office/drawing/2014/main" id="{1E805994-6A51-43D3-A529-E7D0BC4A6ADB}"/>
                </a:ext>
              </a:extLst>
            </p:cNvPr>
            <p:cNvPicPr>
              <a:picLocks noChangeAspect="1"/>
            </p:cNvPicPr>
            <p:nvPr/>
          </p:nvPicPr>
          <p:blipFill>
            <a:blip r:embed="rId6"/>
            <a:stretch>
              <a:fillRect/>
            </a:stretch>
          </p:blipFill>
          <p:spPr>
            <a:xfrm>
              <a:off x="0" y="128235"/>
              <a:ext cx="2585952" cy="1561941"/>
            </a:xfrm>
            <a:prstGeom prst="rect">
              <a:avLst/>
            </a:prstGeom>
          </p:spPr>
        </p:pic>
        <p:sp>
          <p:nvSpPr>
            <p:cNvPr id="38" name="Arrow: Curved Right 37">
              <a:extLst>
                <a:ext uri="{FF2B5EF4-FFF2-40B4-BE49-F238E27FC236}">
                  <a16:creationId xmlns:a16="http://schemas.microsoft.com/office/drawing/2014/main" id="{FB5C977E-64E6-4D04-A149-4A086D4331D3}"/>
                </a:ext>
              </a:extLst>
            </p:cNvPr>
            <p:cNvSpPr/>
            <p:nvPr/>
          </p:nvSpPr>
          <p:spPr>
            <a:xfrm>
              <a:off x="229092" y="249943"/>
              <a:ext cx="391886" cy="9423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sp>
          <p:nvSpPr>
            <p:cNvPr id="39" name="Arrow: Curved Right 38">
              <a:extLst>
                <a:ext uri="{FF2B5EF4-FFF2-40B4-BE49-F238E27FC236}">
                  <a16:creationId xmlns:a16="http://schemas.microsoft.com/office/drawing/2014/main" id="{51046C6F-08C7-4765-9E72-1F3AFB1E09BB}"/>
                </a:ext>
              </a:extLst>
            </p:cNvPr>
            <p:cNvSpPr/>
            <p:nvPr/>
          </p:nvSpPr>
          <p:spPr>
            <a:xfrm flipH="1">
              <a:off x="1887816" y="249943"/>
              <a:ext cx="391886" cy="9423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grpSp>
    </p:spTree>
    <p:extLst>
      <p:ext uri="{BB962C8B-B14F-4D97-AF65-F5344CB8AC3E}">
        <p14:creationId xmlns:p14="http://schemas.microsoft.com/office/powerpoint/2010/main" val="3161847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914585" cy="857250"/>
          </a:xfrm>
        </p:spPr>
        <p:txBody>
          <a:bodyPr/>
          <a:lstStyle/>
          <a:p>
            <a:pPr algn="l" eaLnBrk="1" hangingPunct="1"/>
            <a:r>
              <a:rPr lang="en-AU" sz="3200" b="1" dirty="0">
                <a:solidFill>
                  <a:schemeClr val="tx2"/>
                </a:solidFill>
                <a:latin typeface="Tahoma" pitchFamily="34" charset="0"/>
                <a:cs typeface="Tahoma" pitchFamily="34" charset="0"/>
              </a:rPr>
              <a:t>Theory of drone flight – Quadcopter</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4" y="2537372"/>
            <a:ext cx="4709286" cy="3555923"/>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Use rotors for propulsion &amp; control</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Push air down – </a:t>
            </a:r>
            <a:r>
              <a:rPr lang="en-AU" sz="2400" b="1" dirty="0">
                <a:solidFill>
                  <a:schemeClr val="tx2"/>
                </a:solidFill>
                <a:latin typeface="+mn-lt"/>
                <a:cs typeface="+mn-cs"/>
              </a:rPr>
              <a:t>downwash</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Newton’s 3</a:t>
            </a:r>
            <a:r>
              <a:rPr lang="en-AU" sz="2400" baseline="30000" dirty="0">
                <a:solidFill>
                  <a:schemeClr val="tx2"/>
                </a:solidFill>
                <a:latin typeface="+mn-lt"/>
                <a:cs typeface="+mn-cs"/>
              </a:rPr>
              <a:t>rd</a:t>
            </a:r>
            <a:r>
              <a:rPr lang="en-AU" sz="2400" dirty="0">
                <a:solidFill>
                  <a:schemeClr val="tx2"/>
                </a:solidFill>
                <a:latin typeface="+mn-lt"/>
                <a:cs typeface="+mn-cs"/>
              </a:rPr>
              <a:t> law – equal &amp; opposite force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downwash produces LIFT (THRUST)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Faster rotors, more downwash, more lift/thrust</a:t>
            </a:r>
          </a:p>
        </p:txBody>
      </p:sp>
      <p:pic>
        <p:nvPicPr>
          <p:cNvPr id="8" name="Picture 7">
            <a:extLst>
              <a:ext uri="{FF2B5EF4-FFF2-40B4-BE49-F238E27FC236}">
                <a16:creationId xmlns:a16="http://schemas.microsoft.com/office/drawing/2014/main" id="{F37B031E-5545-45C8-9E48-28FABC7522F6}"/>
              </a:ext>
            </a:extLst>
          </p:cNvPr>
          <p:cNvPicPr>
            <a:picLocks noChangeAspect="1"/>
          </p:cNvPicPr>
          <p:nvPr/>
        </p:nvPicPr>
        <p:blipFill>
          <a:blip r:embed="rId4"/>
          <a:stretch>
            <a:fillRect/>
          </a:stretch>
        </p:blipFill>
        <p:spPr>
          <a:xfrm>
            <a:off x="6300192" y="2222182"/>
            <a:ext cx="1584176" cy="4421506"/>
          </a:xfrm>
          <a:prstGeom prst="rect">
            <a:avLst/>
          </a:prstGeom>
        </p:spPr>
      </p:pic>
    </p:spTree>
    <p:extLst>
      <p:ext uri="{BB962C8B-B14F-4D97-AF65-F5344CB8AC3E}">
        <p14:creationId xmlns:p14="http://schemas.microsoft.com/office/powerpoint/2010/main" val="3055878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914585" cy="857250"/>
          </a:xfrm>
        </p:spPr>
        <p:txBody>
          <a:bodyPr/>
          <a:lstStyle/>
          <a:p>
            <a:pPr algn="l" eaLnBrk="1" hangingPunct="1"/>
            <a:r>
              <a:rPr lang="en-AU" sz="3200" b="1" dirty="0">
                <a:solidFill>
                  <a:schemeClr val="tx2"/>
                </a:solidFill>
                <a:latin typeface="Tahoma" pitchFamily="34" charset="0"/>
                <a:cs typeface="Tahoma" pitchFamily="34" charset="0"/>
              </a:rPr>
              <a:t>Theory of drone flight – Quadcopter</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F40733E-7C64-44FA-8104-FE6071BBB3B2}"/>
              </a:ext>
            </a:extLst>
          </p:cNvPr>
          <p:cNvSpPr/>
          <p:nvPr/>
        </p:nvSpPr>
        <p:spPr>
          <a:xfrm>
            <a:off x="748846" y="2541587"/>
            <a:ext cx="5767370" cy="1823517"/>
          </a:xfrm>
          <a:prstGeom prst="rect">
            <a:avLst/>
          </a:prstGeom>
          <a:noFill/>
          <a:ln w="9525">
            <a:noFill/>
            <a:miter lim="800000"/>
            <a:headEnd/>
            <a:tailEnd/>
          </a:ln>
        </p:spPr>
        <p:txBody>
          <a:bodyPr/>
          <a:lstStyle/>
          <a:p>
            <a:pPr eaLnBrk="0" hangingPunct="0">
              <a:spcBef>
                <a:spcPct val="20000"/>
              </a:spcBef>
            </a:pPr>
            <a:r>
              <a:rPr lang="en-AU" sz="2400" i="1" u="sng" dirty="0">
                <a:solidFill>
                  <a:schemeClr val="tx2"/>
                </a:solidFill>
                <a:latin typeface="+mn-lt"/>
                <a:cs typeface="+mn-cs"/>
              </a:rPr>
              <a:t>Vertical motion</a:t>
            </a:r>
          </a:p>
          <a:p>
            <a:pPr marL="457200" indent="-457200" eaLnBrk="0" hangingPunct="0">
              <a:spcBef>
                <a:spcPct val="20000"/>
              </a:spcBef>
              <a:buFont typeface="Arial" panose="020B0604020202020204" pitchFamily="34" charset="0"/>
              <a:buChar char="•"/>
            </a:pPr>
            <a:r>
              <a:rPr lang="en-AU" sz="2400" dirty="0">
                <a:solidFill>
                  <a:schemeClr val="tx2"/>
                </a:solidFill>
                <a:latin typeface="+mn-lt"/>
                <a:cs typeface="+mn-cs"/>
              </a:rPr>
              <a:t>Hover – balanced thrust/weight</a:t>
            </a:r>
          </a:p>
          <a:p>
            <a:pPr marL="457200" indent="-457200" eaLnBrk="0" hangingPunct="0">
              <a:spcBef>
                <a:spcPct val="20000"/>
              </a:spcBef>
              <a:buFont typeface="Arial" panose="020B0604020202020204" pitchFamily="34" charset="0"/>
              <a:buChar char="•"/>
            </a:pPr>
            <a:r>
              <a:rPr lang="en-AU" sz="2400" dirty="0">
                <a:solidFill>
                  <a:schemeClr val="tx2"/>
                </a:solidFill>
                <a:latin typeface="+mn-lt"/>
                <a:cs typeface="+mn-cs"/>
              </a:rPr>
              <a:t>Climb – more thrust than weight</a:t>
            </a:r>
          </a:p>
          <a:p>
            <a:pPr marL="457200" indent="-457200" eaLnBrk="0" hangingPunct="0">
              <a:spcBef>
                <a:spcPct val="20000"/>
              </a:spcBef>
              <a:buFont typeface="Arial" panose="020B0604020202020204" pitchFamily="34" charset="0"/>
              <a:buChar char="•"/>
            </a:pPr>
            <a:r>
              <a:rPr lang="en-AU" sz="2400" dirty="0">
                <a:solidFill>
                  <a:schemeClr val="tx2"/>
                </a:solidFill>
                <a:latin typeface="+mn-lt"/>
                <a:cs typeface="+mn-cs"/>
              </a:rPr>
              <a:t>Descend – less thrust than weight</a:t>
            </a:r>
          </a:p>
          <a:p>
            <a:pPr marL="914400" lvl="1" indent="-457200" eaLnBrk="0" hangingPunct="0">
              <a:spcBef>
                <a:spcPct val="20000"/>
              </a:spcBef>
              <a:buFont typeface="Arial" panose="020B0604020202020204" pitchFamily="34" charset="0"/>
              <a:buChar char="•"/>
            </a:pPr>
            <a:endParaRPr lang="en-AU" sz="2400" dirty="0">
              <a:solidFill>
                <a:schemeClr val="tx2"/>
              </a:solidFill>
              <a:latin typeface="+mn-lt"/>
              <a:cs typeface="+mn-cs"/>
            </a:endParaRPr>
          </a:p>
        </p:txBody>
      </p:sp>
    </p:spTree>
    <p:extLst>
      <p:ext uri="{BB962C8B-B14F-4D97-AF65-F5344CB8AC3E}">
        <p14:creationId xmlns:p14="http://schemas.microsoft.com/office/powerpoint/2010/main" val="2944500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914585" cy="857250"/>
          </a:xfrm>
        </p:spPr>
        <p:txBody>
          <a:bodyPr/>
          <a:lstStyle/>
          <a:p>
            <a:pPr algn="l" eaLnBrk="1" hangingPunct="1"/>
            <a:r>
              <a:rPr lang="en-AU" sz="3200" b="1" dirty="0">
                <a:solidFill>
                  <a:schemeClr val="tx2"/>
                </a:solidFill>
                <a:latin typeface="Tahoma" pitchFamily="34" charset="0"/>
                <a:cs typeface="Tahoma" pitchFamily="34" charset="0"/>
              </a:rPr>
              <a:t>Theory of drone flight – Quadcopter</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F40733E-7C64-44FA-8104-FE6071BBB3B2}"/>
              </a:ext>
            </a:extLst>
          </p:cNvPr>
          <p:cNvSpPr/>
          <p:nvPr/>
        </p:nvSpPr>
        <p:spPr>
          <a:xfrm>
            <a:off x="748846" y="2541587"/>
            <a:ext cx="4831266" cy="2535239"/>
          </a:xfrm>
          <a:prstGeom prst="rect">
            <a:avLst/>
          </a:prstGeom>
          <a:noFill/>
          <a:ln w="9525">
            <a:noFill/>
            <a:miter lim="800000"/>
            <a:headEnd/>
            <a:tailEnd/>
          </a:ln>
        </p:spPr>
        <p:txBody>
          <a:bodyPr/>
          <a:lstStyle/>
          <a:p>
            <a:pPr eaLnBrk="0" hangingPunct="0">
              <a:spcBef>
                <a:spcPct val="20000"/>
              </a:spcBef>
            </a:pPr>
            <a:r>
              <a:rPr lang="en-AU" sz="2400" i="1" u="sng" dirty="0">
                <a:solidFill>
                  <a:schemeClr val="tx2"/>
                </a:solidFill>
                <a:latin typeface="+mn-lt"/>
                <a:cs typeface="+mn-cs"/>
              </a:rPr>
              <a:t>Horizontal motion – yaw</a:t>
            </a:r>
          </a:p>
          <a:p>
            <a:pPr marL="457200" indent="-457200" eaLnBrk="0" hangingPunct="0">
              <a:spcBef>
                <a:spcPct val="20000"/>
              </a:spcBef>
              <a:buFont typeface="Arial" panose="020B0604020202020204" pitchFamily="34" charset="0"/>
              <a:buChar char="•"/>
            </a:pPr>
            <a:r>
              <a:rPr lang="en-AU" sz="2400" dirty="0">
                <a:solidFill>
                  <a:schemeClr val="tx2"/>
                </a:solidFill>
                <a:latin typeface="+mn-lt"/>
                <a:cs typeface="+mn-cs"/>
              </a:rPr>
              <a:t>One pair clockwise (A)</a:t>
            </a:r>
          </a:p>
          <a:p>
            <a:pPr marL="457200" indent="-457200" eaLnBrk="0" hangingPunct="0">
              <a:spcBef>
                <a:spcPct val="20000"/>
              </a:spcBef>
              <a:buFont typeface="Arial" panose="020B0604020202020204" pitchFamily="34" charset="0"/>
              <a:buChar char="•"/>
            </a:pPr>
            <a:r>
              <a:rPr lang="en-AU" sz="2400" dirty="0">
                <a:solidFill>
                  <a:schemeClr val="tx2"/>
                </a:solidFill>
                <a:latin typeface="+mn-lt"/>
                <a:cs typeface="+mn-cs"/>
              </a:rPr>
              <a:t>One pair anti-clockwise (B)</a:t>
            </a:r>
          </a:p>
          <a:p>
            <a:pPr marL="457200" indent="-457200" eaLnBrk="0" hangingPunct="0">
              <a:spcBef>
                <a:spcPct val="20000"/>
              </a:spcBef>
              <a:buFont typeface="Arial" panose="020B0604020202020204" pitchFamily="34" charset="0"/>
              <a:buChar char="•"/>
            </a:pPr>
            <a:r>
              <a:rPr lang="en-AU" sz="2400" dirty="0">
                <a:solidFill>
                  <a:schemeClr val="tx2"/>
                </a:solidFill>
                <a:latin typeface="+mn-lt"/>
                <a:cs typeface="+mn-cs"/>
              </a:rPr>
              <a:t>Speeds equal = zero angular momentum</a:t>
            </a:r>
          </a:p>
          <a:p>
            <a:pPr marL="457200" indent="-457200" eaLnBrk="0" hangingPunct="0">
              <a:spcBef>
                <a:spcPct val="20000"/>
              </a:spcBef>
              <a:buFont typeface="Arial" panose="020B0604020202020204" pitchFamily="34" charset="0"/>
              <a:buChar char="•"/>
            </a:pPr>
            <a:r>
              <a:rPr lang="en-AU" sz="2400" dirty="0">
                <a:solidFill>
                  <a:schemeClr val="tx2"/>
                </a:solidFill>
                <a:latin typeface="+mn-lt"/>
                <a:cs typeface="+mn-cs"/>
              </a:rPr>
              <a:t>Speeds not equal = angular momentum causes rotation/yaw</a:t>
            </a:r>
          </a:p>
          <a:p>
            <a:pPr marL="914400" lvl="1" indent="-457200" eaLnBrk="0" hangingPunct="0">
              <a:spcBef>
                <a:spcPct val="20000"/>
              </a:spcBef>
              <a:buFont typeface="Arial" panose="020B0604020202020204" pitchFamily="34" charset="0"/>
              <a:buChar char="•"/>
            </a:pPr>
            <a:endParaRPr lang="en-AU" sz="2400" dirty="0">
              <a:solidFill>
                <a:schemeClr val="tx2"/>
              </a:solidFill>
              <a:latin typeface="+mn-lt"/>
              <a:cs typeface="+mn-cs"/>
            </a:endParaRPr>
          </a:p>
        </p:txBody>
      </p:sp>
      <p:grpSp>
        <p:nvGrpSpPr>
          <p:cNvPr id="19" name="Group 18">
            <a:extLst>
              <a:ext uri="{FF2B5EF4-FFF2-40B4-BE49-F238E27FC236}">
                <a16:creationId xmlns:a16="http://schemas.microsoft.com/office/drawing/2014/main" id="{38C127C2-6446-48A6-87A6-D48DB1889798}"/>
              </a:ext>
            </a:extLst>
          </p:cNvPr>
          <p:cNvGrpSpPr/>
          <p:nvPr/>
        </p:nvGrpSpPr>
        <p:grpSpPr>
          <a:xfrm>
            <a:off x="6322639" y="3068960"/>
            <a:ext cx="2020571" cy="1844675"/>
            <a:chOff x="0" y="0"/>
            <a:chExt cx="2021004" cy="1844843"/>
          </a:xfrm>
        </p:grpSpPr>
        <p:sp>
          <p:nvSpPr>
            <p:cNvPr id="20" name="Oval 19">
              <a:extLst>
                <a:ext uri="{FF2B5EF4-FFF2-40B4-BE49-F238E27FC236}">
                  <a16:creationId xmlns:a16="http://schemas.microsoft.com/office/drawing/2014/main" id="{45BA2E76-A4F9-46B9-A10C-0C18FD01F985}"/>
                </a:ext>
              </a:extLst>
            </p:cNvPr>
            <p:cNvSpPr/>
            <p:nvPr/>
          </p:nvSpPr>
          <p:spPr>
            <a:xfrm>
              <a:off x="112295" y="144379"/>
              <a:ext cx="665747" cy="62564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1" name="Text Box 82">
              <a:extLst>
                <a:ext uri="{FF2B5EF4-FFF2-40B4-BE49-F238E27FC236}">
                  <a16:creationId xmlns:a16="http://schemas.microsoft.com/office/drawing/2014/main" id="{D7CBB674-FDDC-4026-AB88-C2ED458BCA2D}"/>
                </a:ext>
              </a:extLst>
            </p:cNvPr>
            <p:cNvSpPr txBox="1"/>
            <p:nvPr/>
          </p:nvSpPr>
          <p:spPr>
            <a:xfrm>
              <a:off x="256674" y="248653"/>
              <a:ext cx="368968" cy="4090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2A883B82-BBB9-472B-8082-5E78614A4661}"/>
                </a:ext>
              </a:extLst>
            </p:cNvPr>
            <p:cNvSpPr/>
            <p:nvPr/>
          </p:nvSpPr>
          <p:spPr>
            <a:xfrm>
              <a:off x="1227221" y="1074821"/>
              <a:ext cx="665747" cy="62564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3" name="Text Box 84">
              <a:extLst>
                <a:ext uri="{FF2B5EF4-FFF2-40B4-BE49-F238E27FC236}">
                  <a16:creationId xmlns:a16="http://schemas.microsoft.com/office/drawing/2014/main" id="{39E63FD3-DB7F-465D-BD74-379910864B6B}"/>
                </a:ext>
              </a:extLst>
            </p:cNvPr>
            <p:cNvSpPr txBox="1"/>
            <p:nvPr/>
          </p:nvSpPr>
          <p:spPr>
            <a:xfrm>
              <a:off x="1371600" y="1179095"/>
              <a:ext cx="368935" cy="408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BA987E05-E638-45DA-B85C-31A62328B725}"/>
                </a:ext>
              </a:extLst>
            </p:cNvPr>
            <p:cNvSpPr/>
            <p:nvPr/>
          </p:nvSpPr>
          <p:spPr>
            <a:xfrm>
              <a:off x="1163053" y="136358"/>
              <a:ext cx="665747" cy="62564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5" name="Text Box 86">
              <a:extLst>
                <a:ext uri="{FF2B5EF4-FFF2-40B4-BE49-F238E27FC236}">
                  <a16:creationId xmlns:a16="http://schemas.microsoft.com/office/drawing/2014/main" id="{42EF3E95-6B7F-4C9E-90FA-22768E3167F2}"/>
                </a:ext>
              </a:extLst>
            </p:cNvPr>
            <p:cNvSpPr txBox="1"/>
            <p:nvPr/>
          </p:nvSpPr>
          <p:spPr>
            <a:xfrm>
              <a:off x="1307431" y="240632"/>
              <a:ext cx="368968" cy="4090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89C0ADD0-7FA3-425D-A1CD-3B20CB29EF8C}"/>
                </a:ext>
              </a:extLst>
            </p:cNvPr>
            <p:cNvSpPr/>
            <p:nvPr/>
          </p:nvSpPr>
          <p:spPr>
            <a:xfrm>
              <a:off x="112295" y="1074821"/>
              <a:ext cx="665480" cy="62547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7" name="Text Box 88">
              <a:extLst>
                <a:ext uri="{FF2B5EF4-FFF2-40B4-BE49-F238E27FC236}">
                  <a16:creationId xmlns:a16="http://schemas.microsoft.com/office/drawing/2014/main" id="{A08D6A4A-2449-43EA-9305-DC343F1B9AC8}"/>
                </a:ext>
              </a:extLst>
            </p:cNvPr>
            <p:cNvSpPr txBox="1"/>
            <p:nvPr/>
          </p:nvSpPr>
          <p:spPr>
            <a:xfrm>
              <a:off x="256674" y="1179095"/>
              <a:ext cx="368935" cy="408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U-Turn Arrow 91">
              <a:extLst>
                <a:ext uri="{FF2B5EF4-FFF2-40B4-BE49-F238E27FC236}">
                  <a16:creationId xmlns:a16="http://schemas.microsoft.com/office/drawing/2014/main" id="{517892C0-C341-4C49-B288-1F37345A6048}"/>
                </a:ext>
              </a:extLst>
            </p:cNvPr>
            <p:cNvSpPr/>
            <p:nvPr/>
          </p:nvSpPr>
          <p:spPr>
            <a:xfrm>
              <a:off x="0" y="0"/>
              <a:ext cx="882316" cy="23261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9" name="U-Turn Arrow 92">
              <a:extLst>
                <a:ext uri="{FF2B5EF4-FFF2-40B4-BE49-F238E27FC236}">
                  <a16:creationId xmlns:a16="http://schemas.microsoft.com/office/drawing/2014/main" id="{3CDAB408-77F5-4635-A8D0-501CCA21F809}"/>
                </a:ext>
              </a:extLst>
            </p:cNvPr>
            <p:cNvSpPr/>
            <p:nvPr/>
          </p:nvSpPr>
          <p:spPr>
            <a:xfrm>
              <a:off x="1122947" y="962527"/>
              <a:ext cx="882316" cy="23261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0" name="U-Turn Arrow 93">
              <a:extLst>
                <a:ext uri="{FF2B5EF4-FFF2-40B4-BE49-F238E27FC236}">
                  <a16:creationId xmlns:a16="http://schemas.microsoft.com/office/drawing/2014/main" id="{5D51E29F-1F8F-4935-BA6E-4CA4136A66A7}"/>
                </a:ext>
              </a:extLst>
            </p:cNvPr>
            <p:cNvSpPr/>
            <p:nvPr/>
          </p:nvSpPr>
          <p:spPr>
            <a:xfrm flipV="1">
              <a:off x="24063" y="1612232"/>
              <a:ext cx="914099" cy="23261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1" name="U-Turn Arrow 94">
              <a:extLst>
                <a:ext uri="{FF2B5EF4-FFF2-40B4-BE49-F238E27FC236}">
                  <a16:creationId xmlns:a16="http://schemas.microsoft.com/office/drawing/2014/main" id="{1729C395-66D2-4B6F-AC6E-B422ECC60300}"/>
                </a:ext>
              </a:extLst>
            </p:cNvPr>
            <p:cNvSpPr/>
            <p:nvPr/>
          </p:nvSpPr>
          <p:spPr>
            <a:xfrm flipV="1">
              <a:off x="1106905" y="649706"/>
              <a:ext cx="914099" cy="23261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Tree>
    <p:extLst>
      <p:ext uri="{BB962C8B-B14F-4D97-AF65-F5344CB8AC3E}">
        <p14:creationId xmlns:p14="http://schemas.microsoft.com/office/powerpoint/2010/main" val="2776475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914585" cy="857250"/>
          </a:xfrm>
        </p:spPr>
        <p:txBody>
          <a:bodyPr/>
          <a:lstStyle/>
          <a:p>
            <a:pPr algn="l" eaLnBrk="1" hangingPunct="1"/>
            <a:r>
              <a:rPr lang="en-AU" sz="3200" b="1" dirty="0">
                <a:solidFill>
                  <a:schemeClr val="tx2"/>
                </a:solidFill>
                <a:latin typeface="Tahoma" pitchFamily="34" charset="0"/>
                <a:cs typeface="Tahoma" pitchFamily="34" charset="0"/>
              </a:rPr>
              <a:t>Theory of drone flight – Quadcopter</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F40733E-7C64-44FA-8104-FE6071BBB3B2}"/>
              </a:ext>
            </a:extLst>
          </p:cNvPr>
          <p:cNvSpPr/>
          <p:nvPr/>
        </p:nvSpPr>
        <p:spPr>
          <a:xfrm>
            <a:off x="748846" y="2541587"/>
            <a:ext cx="5767370" cy="2535239"/>
          </a:xfrm>
          <a:prstGeom prst="rect">
            <a:avLst/>
          </a:prstGeom>
          <a:noFill/>
          <a:ln w="9525">
            <a:noFill/>
            <a:miter lim="800000"/>
            <a:headEnd/>
            <a:tailEnd/>
          </a:ln>
        </p:spPr>
        <p:txBody>
          <a:bodyPr/>
          <a:lstStyle/>
          <a:p>
            <a:pPr eaLnBrk="0" hangingPunct="0">
              <a:spcBef>
                <a:spcPct val="20000"/>
              </a:spcBef>
            </a:pPr>
            <a:r>
              <a:rPr lang="en-AU" sz="2400" i="1" u="sng" dirty="0">
                <a:solidFill>
                  <a:schemeClr val="tx2"/>
                </a:solidFill>
                <a:latin typeface="+mn-lt"/>
                <a:cs typeface="+mn-cs"/>
              </a:rPr>
              <a:t>Horizontal motion – roll &amp; pitch</a:t>
            </a:r>
          </a:p>
          <a:p>
            <a:pPr marL="457200" indent="-457200" eaLnBrk="0" hangingPunct="0">
              <a:spcBef>
                <a:spcPct val="20000"/>
              </a:spcBef>
              <a:buFont typeface="Arial" panose="020B0604020202020204" pitchFamily="34" charset="0"/>
              <a:buChar char="•"/>
            </a:pPr>
            <a:r>
              <a:rPr lang="en-AU" sz="2400" b="1" dirty="0">
                <a:solidFill>
                  <a:schemeClr val="tx2"/>
                </a:solidFill>
                <a:latin typeface="+mn-lt"/>
                <a:cs typeface="+mn-cs"/>
              </a:rPr>
              <a:t>Where is the front of a quadcopter?</a:t>
            </a:r>
          </a:p>
          <a:p>
            <a:pPr marL="457200" indent="-457200" eaLnBrk="0" hangingPunct="0">
              <a:spcBef>
                <a:spcPct val="20000"/>
              </a:spcBef>
              <a:buFont typeface="Arial" panose="020B0604020202020204" pitchFamily="34" charset="0"/>
              <a:buChar char="•"/>
            </a:pP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pPr>
            <a:endParaRPr lang="en-AU" sz="2400" dirty="0">
              <a:solidFill>
                <a:schemeClr val="tx2"/>
              </a:solidFill>
              <a:latin typeface="+mn-lt"/>
              <a:cs typeface="+mn-cs"/>
            </a:endParaRPr>
          </a:p>
        </p:txBody>
      </p:sp>
    </p:spTree>
    <p:extLst>
      <p:ext uri="{BB962C8B-B14F-4D97-AF65-F5344CB8AC3E}">
        <p14:creationId xmlns:p14="http://schemas.microsoft.com/office/powerpoint/2010/main" val="2604663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914585" cy="857250"/>
          </a:xfrm>
        </p:spPr>
        <p:txBody>
          <a:bodyPr/>
          <a:lstStyle/>
          <a:p>
            <a:pPr algn="l" eaLnBrk="1" hangingPunct="1"/>
            <a:r>
              <a:rPr lang="en-AU" sz="3200" b="1" dirty="0">
                <a:solidFill>
                  <a:schemeClr val="tx2"/>
                </a:solidFill>
                <a:latin typeface="Tahoma" pitchFamily="34" charset="0"/>
                <a:cs typeface="Tahoma" pitchFamily="34" charset="0"/>
              </a:rPr>
              <a:t>Theory of drone flight – Quadcopter</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F40733E-7C64-44FA-8104-FE6071BBB3B2}"/>
              </a:ext>
            </a:extLst>
          </p:cNvPr>
          <p:cNvSpPr/>
          <p:nvPr/>
        </p:nvSpPr>
        <p:spPr>
          <a:xfrm>
            <a:off x="486151" y="2509943"/>
            <a:ext cx="4098377" cy="2535239"/>
          </a:xfrm>
          <a:prstGeom prst="rect">
            <a:avLst/>
          </a:prstGeom>
          <a:noFill/>
          <a:ln w="9525">
            <a:noFill/>
            <a:miter lim="800000"/>
            <a:headEnd/>
            <a:tailEnd/>
          </a:ln>
        </p:spPr>
        <p:txBody>
          <a:bodyPr/>
          <a:lstStyle/>
          <a:p>
            <a:pPr eaLnBrk="0" hangingPunct="0">
              <a:spcBef>
                <a:spcPct val="20000"/>
              </a:spcBef>
            </a:pPr>
            <a:r>
              <a:rPr lang="en-AU" sz="2000" i="1" u="sng" dirty="0">
                <a:solidFill>
                  <a:schemeClr val="tx2"/>
                </a:solidFill>
                <a:latin typeface="+mn-lt"/>
                <a:cs typeface="+mn-cs"/>
              </a:rPr>
              <a:t>Horizontal motion – roll &amp; pitch</a:t>
            </a:r>
          </a:p>
          <a:p>
            <a:pPr marL="457200" indent="-457200" eaLnBrk="0" hangingPunct="0">
              <a:spcBef>
                <a:spcPct val="20000"/>
              </a:spcBef>
              <a:buFont typeface="Arial" panose="020B0604020202020204" pitchFamily="34" charset="0"/>
              <a:buChar char="•"/>
            </a:pPr>
            <a:r>
              <a:rPr lang="en-AU" sz="2000" dirty="0">
                <a:solidFill>
                  <a:schemeClr val="tx2"/>
                </a:solidFill>
                <a:latin typeface="+mn-lt"/>
                <a:cs typeface="+mn-cs"/>
              </a:rPr>
              <a:t>Each rotors rotation speed is individually controlled</a:t>
            </a:r>
          </a:p>
          <a:p>
            <a:pPr marL="457200" indent="-457200" eaLnBrk="0" hangingPunct="0">
              <a:spcBef>
                <a:spcPct val="20000"/>
              </a:spcBef>
              <a:buFont typeface="Arial" panose="020B0604020202020204" pitchFamily="34" charset="0"/>
              <a:buChar char="•"/>
            </a:pPr>
            <a:r>
              <a:rPr lang="en-AU" sz="2000" dirty="0">
                <a:solidFill>
                  <a:schemeClr val="tx2"/>
                </a:solidFill>
                <a:latin typeface="+mn-lt"/>
                <a:cs typeface="+mn-cs"/>
              </a:rPr>
              <a:t>This causes roll/pitch in a desired direction</a:t>
            </a:r>
          </a:p>
          <a:p>
            <a:pPr marL="457200" indent="-457200" eaLnBrk="0" hangingPunct="0">
              <a:spcBef>
                <a:spcPct val="20000"/>
              </a:spcBef>
              <a:buFont typeface="Arial" panose="020B0604020202020204" pitchFamily="34" charset="0"/>
              <a:buChar char="•"/>
            </a:pPr>
            <a:r>
              <a:rPr lang="en-AU" sz="2000" dirty="0">
                <a:solidFill>
                  <a:schemeClr val="tx2"/>
                </a:solidFill>
                <a:latin typeface="+mn-lt"/>
                <a:cs typeface="+mn-cs"/>
              </a:rPr>
              <a:t>Tilts the lift/thrust in that direction</a:t>
            </a:r>
          </a:p>
          <a:p>
            <a:pPr marL="457200" indent="-457200" eaLnBrk="0" hangingPunct="0">
              <a:spcBef>
                <a:spcPct val="20000"/>
              </a:spcBef>
              <a:buFont typeface="Arial" panose="020B0604020202020204" pitchFamily="34" charset="0"/>
              <a:buChar char="•"/>
            </a:pPr>
            <a:endParaRPr lang="en-AU" sz="20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pPr>
            <a:endParaRPr lang="en-AU" sz="2000" dirty="0">
              <a:solidFill>
                <a:schemeClr val="tx2"/>
              </a:solidFill>
              <a:latin typeface="+mn-lt"/>
              <a:cs typeface="+mn-cs"/>
            </a:endParaRPr>
          </a:p>
        </p:txBody>
      </p:sp>
      <p:grpSp>
        <p:nvGrpSpPr>
          <p:cNvPr id="6" name="Group 5">
            <a:extLst>
              <a:ext uri="{FF2B5EF4-FFF2-40B4-BE49-F238E27FC236}">
                <a16:creationId xmlns:a16="http://schemas.microsoft.com/office/drawing/2014/main" id="{946A2BE7-1B18-4983-9085-307F2153DE6A}"/>
              </a:ext>
            </a:extLst>
          </p:cNvPr>
          <p:cNvGrpSpPr/>
          <p:nvPr/>
        </p:nvGrpSpPr>
        <p:grpSpPr>
          <a:xfrm>
            <a:off x="4211960" y="2353574"/>
            <a:ext cx="5124486" cy="2847976"/>
            <a:chOff x="-29502" y="0"/>
            <a:chExt cx="4857095" cy="2605847"/>
          </a:xfrm>
        </p:grpSpPr>
        <p:cxnSp>
          <p:nvCxnSpPr>
            <p:cNvPr id="7" name="Straight Arrow Connector 6">
              <a:extLst>
                <a:ext uri="{FF2B5EF4-FFF2-40B4-BE49-F238E27FC236}">
                  <a16:creationId xmlns:a16="http://schemas.microsoft.com/office/drawing/2014/main" id="{E1C8C0B5-209D-4AB0-A3BC-1C05479D0093}"/>
                </a:ext>
              </a:extLst>
            </p:cNvPr>
            <p:cNvCxnSpPr>
              <a:cxnSpLocks/>
            </p:cNvCxnSpPr>
            <p:nvPr/>
          </p:nvCxnSpPr>
          <p:spPr>
            <a:xfrm flipV="1">
              <a:off x="1718973" y="764392"/>
              <a:ext cx="20399" cy="86464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D663A88-CBF4-4C2D-80AC-286A8AEDDB94}"/>
                </a:ext>
              </a:extLst>
            </p:cNvPr>
            <p:cNvGrpSpPr/>
            <p:nvPr/>
          </p:nvGrpSpPr>
          <p:grpSpPr>
            <a:xfrm>
              <a:off x="-29502" y="0"/>
              <a:ext cx="4857095" cy="2605847"/>
              <a:chOff x="-29502" y="0"/>
              <a:chExt cx="4857095" cy="2605847"/>
            </a:xfrm>
          </p:grpSpPr>
          <p:grpSp>
            <p:nvGrpSpPr>
              <p:cNvPr id="9" name="Group 8">
                <a:extLst>
                  <a:ext uri="{FF2B5EF4-FFF2-40B4-BE49-F238E27FC236}">
                    <a16:creationId xmlns:a16="http://schemas.microsoft.com/office/drawing/2014/main" id="{C8ED8CAD-946C-43CC-A56F-EBD90B51060C}"/>
                  </a:ext>
                </a:extLst>
              </p:cNvPr>
              <p:cNvGrpSpPr/>
              <p:nvPr/>
            </p:nvGrpSpPr>
            <p:grpSpPr>
              <a:xfrm>
                <a:off x="-29502" y="0"/>
                <a:ext cx="4857095" cy="2605847"/>
                <a:chOff x="-29502" y="0"/>
                <a:chExt cx="4857095" cy="2605847"/>
              </a:xfrm>
            </p:grpSpPr>
            <p:cxnSp>
              <p:nvCxnSpPr>
                <p:cNvPr id="12" name="Straight Arrow Connector 11">
                  <a:extLst>
                    <a:ext uri="{FF2B5EF4-FFF2-40B4-BE49-F238E27FC236}">
                      <a16:creationId xmlns:a16="http://schemas.microsoft.com/office/drawing/2014/main" id="{07DC94ED-8137-4B36-B88F-77E976A98461}"/>
                    </a:ext>
                  </a:extLst>
                </p:cNvPr>
                <p:cNvCxnSpPr>
                  <a:cxnSpLocks/>
                </p:cNvCxnSpPr>
                <p:nvPr/>
              </p:nvCxnSpPr>
              <p:spPr>
                <a:xfrm flipV="1">
                  <a:off x="1796902" y="414670"/>
                  <a:ext cx="1207308" cy="1130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C73ED6E-EF07-4434-9D95-857B10E22119}"/>
                    </a:ext>
                  </a:extLst>
                </p:cNvPr>
                <p:cNvGrpSpPr/>
                <p:nvPr/>
              </p:nvGrpSpPr>
              <p:grpSpPr>
                <a:xfrm>
                  <a:off x="244549" y="903767"/>
                  <a:ext cx="2970175" cy="1514752"/>
                  <a:chOff x="208055" y="849916"/>
                  <a:chExt cx="2970175" cy="1514752"/>
                </a:xfrm>
                <a:solidFill>
                  <a:schemeClr val="tx1">
                    <a:lumMod val="50000"/>
                    <a:lumOff val="50000"/>
                  </a:schemeClr>
                </a:solidFill>
              </p:grpSpPr>
              <p:sp>
                <p:nvSpPr>
                  <p:cNvPr id="21" name="Oval 20">
                    <a:extLst>
                      <a:ext uri="{FF2B5EF4-FFF2-40B4-BE49-F238E27FC236}">
                        <a16:creationId xmlns:a16="http://schemas.microsoft.com/office/drawing/2014/main" id="{A67DAD7F-4F7D-44C7-A974-BDA97DB8EA85}"/>
                      </a:ext>
                    </a:extLst>
                  </p:cNvPr>
                  <p:cNvSpPr/>
                  <p:nvPr/>
                </p:nvSpPr>
                <p:spPr>
                  <a:xfrm rot="2384874">
                    <a:off x="208055" y="849916"/>
                    <a:ext cx="1637905" cy="37263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sp>
                <p:nvSpPr>
                  <p:cNvPr id="22" name="Oval 21">
                    <a:extLst>
                      <a:ext uri="{FF2B5EF4-FFF2-40B4-BE49-F238E27FC236}">
                        <a16:creationId xmlns:a16="http://schemas.microsoft.com/office/drawing/2014/main" id="{02E4BB03-AD7D-4CA0-96D5-2004327859EE}"/>
                      </a:ext>
                    </a:extLst>
                  </p:cNvPr>
                  <p:cNvSpPr/>
                  <p:nvPr/>
                </p:nvSpPr>
                <p:spPr>
                  <a:xfrm rot="2384874">
                    <a:off x="1540325" y="1992038"/>
                    <a:ext cx="1637905" cy="37263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sp>
                <p:nvSpPr>
                  <p:cNvPr id="23" name="Oval 22">
                    <a:extLst>
                      <a:ext uri="{FF2B5EF4-FFF2-40B4-BE49-F238E27FC236}">
                        <a16:creationId xmlns:a16="http://schemas.microsoft.com/office/drawing/2014/main" id="{5AD33660-E0E7-46EA-AAF1-69703E0E81DD}"/>
                      </a:ext>
                    </a:extLst>
                  </p:cNvPr>
                  <p:cNvSpPr/>
                  <p:nvPr/>
                </p:nvSpPr>
                <p:spPr>
                  <a:xfrm rot="1459680">
                    <a:off x="1520352" y="1463754"/>
                    <a:ext cx="341518" cy="242721"/>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grpSp>
            <p:sp>
              <p:nvSpPr>
                <p:cNvPr id="14" name="Oval 13">
                  <a:extLst>
                    <a:ext uri="{FF2B5EF4-FFF2-40B4-BE49-F238E27FC236}">
                      <a16:creationId xmlns:a16="http://schemas.microsoft.com/office/drawing/2014/main" id="{516703F5-44C9-4BE0-8914-CE5116F17F83}"/>
                    </a:ext>
                  </a:extLst>
                </p:cNvPr>
                <p:cNvSpPr/>
                <p:nvPr/>
              </p:nvSpPr>
              <p:spPr>
                <a:xfrm rot="2427451">
                  <a:off x="-29502" y="855813"/>
                  <a:ext cx="3458668" cy="1629697"/>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p>
              </p:txBody>
            </p:sp>
            <p:cxnSp>
              <p:nvCxnSpPr>
                <p:cNvPr id="15" name="Straight Arrow Connector 14">
                  <a:extLst>
                    <a:ext uri="{FF2B5EF4-FFF2-40B4-BE49-F238E27FC236}">
                      <a16:creationId xmlns:a16="http://schemas.microsoft.com/office/drawing/2014/main" id="{F6ABA618-DA6F-45DE-B19F-F42DFC5F3D02}"/>
                    </a:ext>
                  </a:extLst>
                </p:cNvPr>
                <p:cNvCxnSpPr>
                  <a:cxnSpLocks/>
                </p:cNvCxnSpPr>
                <p:nvPr/>
              </p:nvCxnSpPr>
              <p:spPr>
                <a:xfrm>
                  <a:off x="1717435" y="1630459"/>
                  <a:ext cx="84668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29">
                  <a:extLst>
                    <a:ext uri="{FF2B5EF4-FFF2-40B4-BE49-F238E27FC236}">
                      <a16:creationId xmlns:a16="http://schemas.microsoft.com/office/drawing/2014/main" id="{056C2E43-D711-4BCA-B376-038642268E36}"/>
                    </a:ext>
                  </a:extLst>
                </p:cNvPr>
                <p:cNvSpPr txBox="1"/>
                <p:nvPr/>
              </p:nvSpPr>
              <p:spPr>
                <a:xfrm>
                  <a:off x="2838893" y="0"/>
                  <a:ext cx="922435" cy="369332"/>
                </a:xfrm>
                <a:prstGeom prst="rect">
                  <a:avLst/>
                </a:prstGeom>
                <a:noFill/>
              </p:spPr>
              <p:txBody>
                <a:bodyPr wrap="square" rtlCol="0">
                  <a:noAutofit/>
                </a:bodyPr>
                <a:lstStyle/>
                <a:p>
                  <a:pPr algn="ctr">
                    <a:spcAft>
                      <a:spcPts val="0"/>
                    </a:spcAft>
                  </a:pPr>
                  <a:r>
                    <a:rPr lang="en-AU"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Thrust</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xtBox 31">
                  <a:extLst>
                    <a:ext uri="{FF2B5EF4-FFF2-40B4-BE49-F238E27FC236}">
                      <a16:creationId xmlns:a16="http://schemas.microsoft.com/office/drawing/2014/main" id="{FD91941D-D7E5-422B-B3D4-63C2926AB996}"/>
                    </a:ext>
                  </a:extLst>
                </p:cNvPr>
                <p:cNvSpPr txBox="1"/>
                <p:nvPr/>
              </p:nvSpPr>
              <p:spPr>
                <a:xfrm>
                  <a:off x="1585733" y="350917"/>
                  <a:ext cx="784140" cy="369332"/>
                </a:xfrm>
                <a:prstGeom prst="rect">
                  <a:avLst/>
                </a:prstGeom>
                <a:noFill/>
              </p:spPr>
              <p:txBody>
                <a:bodyPr wrap="square" rtlCol="0">
                  <a:noAutofit/>
                </a:bodyPr>
                <a:lstStyle/>
                <a:p>
                  <a:pPr algn="ctr">
                    <a:spcAft>
                      <a:spcPts val="0"/>
                    </a:spcAft>
                  </a:pPr>
                  <a:r>
                    <a:rPr lang="en-AU"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Lift</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30">
                  <a:extLst>
                    <a:ext uri="{FF2B5EF4-FFF2-40B4-BE49-F238E27FC236}">
                      <a16:creationId xmlns:a16="http://schemas.microsoft.com/office/drawing/2014/main" id="{D5855900-849C-47EF-BE79-2404674DB786}"/>
                    </a:ext>
                  </a:extLst>
                </p:cNvPr>
                <p:cNvSpPr txBox="1"/>
                <p:nvPr/>
              </p:nvSpPr>
              <p:spPr>
                <a:xfrm>
                  <a:off x="2562447" y="1455925"/>
                  <a:ext cx="2265146" cy="369332"/>
                </a:xfrm>
                <a:prstGeom prst="rect">
                  <a:avLst/>
                </a:prstGeom>
                <a:noFill/>
              </p:spPr>
              <p:txBody>
                <a:bodyPr wrap="square" rtlCol="0">
                  <a:noAutofit/>
                </a:bodyPr>
                <a:lstStyle/>
                <a:p>
                  <a:pPr algn="ctr">
                    <a:spcAft>
                      <a:spcPts val="0"/>
                    </a:spcAft>
                  </a:pPr>
                  <a:r>
                    <a:rPr lang="en-AU"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Direction of motion</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25">
                  <a:extLst>
                    <a:ext uri="{FF2B5EF4-FFF2-40B4-BE49-F238E27FC236}">
                      <a16:creationId xmlns:a16="http://schemas.microsoft.com/office/drawing/2014/main" id="{5A41C5F9-D45F-45FD-9625-7C2F8DA914F6}"/>
                    </a:ext>
                  </a:extLst>
                </p:cNvPr>
                <p:cNvSpPr txBox="1"/>
                <p:nvPr/>
              </p:nvSpPr>
              <p:spPr>
                <a:xfrm>
                  <a:off x="617732" y="1840903"/>
                  <a:ext cx="922435" cy="369332"/>
                </a:xfrm>
                <a:prstGeom prst="rect">
                  <a:avLst/>
                </a:prstGeom>
                <a:noFill/>
              </p:spPr>
              <p:txBody>
                <a:bodyPr wrap="square" rtlCol="0">
                  <a:noAutofit/>
                </a:bodyPr>
                <a:lstStyle/>
                <a:p>
                  <a:pPr algn="ctr">
                    <a:spcAft>
                      <a:spcPts val="0"/>
                    </a:spcAft>
                  </a:pPr>
                  <a:r>
                    <a:rPr lang="en-AU"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Drag</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TextBox 21">
                  <a:extLst>
                    <a:ext uri="{FF2B5EF4-FFF2-40B4-BE49-F238E27FC236}">
                      <a16:creationId xmlns:a16="http://schemas.microsoft.com/office/drawing/2014/main" id="{0F99B914-9BA5-4467-82D2-21736788FB38}"/>
                    </a:ext>
                  </a:extLst>
                </p:cNvPr>
                <p:cNvSpPr txBox="1"/>
                <p:nvPr/>
              </p:nvSpPr>
              <p:spPr>
                <a:xfrm>
                  <a:off x="1239215" y="2236515"/>
                  <a:ext cx="922435" cy="369332"/>
                </a:xfrm>
                <a:prstGeom prst="rect">
                  <a:avLst/>
                </a:prstGeom>
                <a:noFill/>
              </p:spPr>
              <p:txBody>
                <a:bodyPr wrap="square" rtlCol="0">
                  <a:noAutofit/>
                </a:bodyPr>
                <a:lstStyle/>
                <a:p>
                  <a:pPr algn="ctr">
                    <a:spcAft>
                      <a:spcPts val="0"/>
                    </a:spcAft>
                  </a:pPr>
                  <a:r>
                    <a:rPr lang="en-AU"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Weight</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id="{C4200975-640F-4705-8558-8BCAC8AA0309}"/>
                  </a:ext>
                </a:extLst>
              </p:cNvPr>
              <p:cNvCxnSpPr>
                <a:cxnSpLocks/>
              </p:cNvCxnSpPr>
              <p:nvPr/>
            </p:nvCxnSpPr>
            <p:spPr>
              <a:xfrm>
                <a:off x="1724526" y="1708484"/>
                <a:ext cx="3841" cy="564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E02357-7303-47ED-805B-95543CDA4CFC}"/>
                  </a:ext>
                </a:extLst>
              </p:cNvPr>
              <p:cNvCxnSpPr>
                <a:cxnSpLocks/>
              </p:cNvCxnSpPr>
              <p:nvPr/>
            </p:nvCxnSpPr>
            <p:spPr>
              <a:xfrm flipH="1">
                <a:off x="1339516" y="1652336"/>
                <a:ext cx="391449" cy="354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6041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500063" y="2286000"/>
            <a:ext cx="8072437" cy="3857625"/>
          </a:xfrm>
        </p:spPr>
        <p:txBody>
          <a:bodyPr/>
          <a:lstStyle/>
          <a:p>
            <a:pPr marL="342900" indent="-342900" algn="l" eaLnBrk="1" hangingPunct="1">
              <a:buFont typeface="Arial" panose="020B0604020202020204" pitchFamily="34" charset="0"/>
              <a:buChar char="•"/>
            </a:pPr>
            <a:r>
              <a:rPr lang="en-AU" sz="2500" b="1" dirty="0">
                <a:solidFill>
                  <a:schemeClr val="tx2"/>
                </a:solidFill>
                <a:latin typeface="Tahoma" pitchFamily="34" charset="0"/>
                <a:cs typeface="Tahoma" pitchFamily="34" charset="0"/>
              </a:rPr>
              <a:t>What is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History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Uses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Main parts of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Theory of Drone flight (fixed wing &amp; multi-rotor)</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Drone maintenance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CASA Regulations (Drone flying and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5125"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976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500063" y="2286000"/>
            <a:ext cx="8072437" cy="3857625"/>
          </a:xfrm>
        </p:spPr>
        <p:txBody>
          <a:bodyPr/>
          <a:lstStyle/>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What is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History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Uses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Main parts of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Theory of Drone flight (fixed wing &amp; multi-rotor)</a:t>
            </a:r>
          </a:p>
          <a:p>
            <a:pPr marL="342900" indent="-342900" algn="l" eaLnBrk="1" hangingPunct="1">
              <a:buFont typeface="Arial" panose="020B0604020202020204" pitchFamily="34" charset="0"/>
              <a:buChar char="•"/>
            </a:pPr>
            <a:r>
              <a:rPr lang="en-AU" sz="2500" b="1" dirty="0">
                <a:solidFill>
                  <a:schemeClr val="tx2"/>
                </a:solidFill>
                <a:latin typeface="Tahoma" pitchFamily="34" charset="0"/>
                <a:cs typeface="Tahoma" pitchFamily="34" charset="0"/>
              </a:rPr>
              <a:t>Drone maintenance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CASA Regulations (Drone flying and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5125"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07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Drone maintenance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4" y="2537373"/>
            <a:ext cx="6437478" cy="2490482"/>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Maintenance and storage are very important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Avoid malfunctions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Keep you and other safe</a:t>
            </a:r>
          </a:p>
        </p:txBody>
      </p:sp>
    </p:spTree>
    <p:extLst>
      <p:ext uri="{BB962C8B-B14F-4D97-AF65-F5344CB8AC3E}">
        <p14:creationId xmlns:p14="http://schemas.microsoft.com/office/powerpoint/2010/main" val="2383791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Drone maintenance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4" y="2537373"/>
            <a:ext cx="6437478" cy="3034752"/>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General drone maintenance checklist: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Visual inspection</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Battery care and storage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Starting and ground running of engines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Propeller maintenance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Transportation</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Storage</a:t>
            </a:r>
          </a:p>
        </p:txBody>
      </p:sp>
    </p:spTree>
    <p:extLst>
      <p:ext uri="{BB962C8B-B14F-4D97-AF65-F5344CB8AC3E}">
        <p14:creationId xmlns:p14="http://schemas.microsoft.com/office/powerpoint/2010/main" val="3265268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Drone maintenance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4" y="2537373"/>
            <a:ext cx="6437478" cy="3034752"/>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General drone maintenance checklist: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Visual inspection</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Before power comes on</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Obvious signs of damage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Outer shell, frame, propellers, landing gear, payload and antenna</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Battery connections</a:t>
            </a:r>
          </a:p>
        </p:txBody>
      </p:sp>
    </p:spTree>
    <p:extLst>
      <p:ext uri="{BB962C8B-B14F-4D97-AF65-F5344CB8AC3E}">
        <p14:creationId xmlns:p14="http://schemas.microsoft.com/office/powerpoint/2010/main" val="2435649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Drone maintenance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4" y="2537373"/>
            <a:ext cx="7344290" cy="3034752"/>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General drone maintenance checklist: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Battery care and storage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Use a fully charged battery</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Check properly installed (positive &amp; negative)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Check specific drone battery instructions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Let battery cool post-flight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Keep away from wet surfaces / liquids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Remove battery when finished / for storage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Store in cool/dry place</a:t>
            </a:r>
          </a:p>
        </p:txBody>
      </p:sp>
    </p:spTree>
    <p:extLst>
      <p:ext uri="{BB962C8B-B14F-4D97-AF65-F5344CB8AC3E}">
        <p14:creationId xmlns:p14="http://schemas.microsoft.com/office/powerpoint/2010/main" val="223271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Drone maintenance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4" y="2537373"/>
            <a:ext cx="6437478" cy="3034752"/>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General drone maintenance checklist: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Starting and ground running of engines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Check propellers/battery cables are firm</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Do not start without instructors permission</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Drone will take off quickly once engines running and throttle increased</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Do not start engines until ready to fly</a:t>
            </a:r>
          </a:p>
        </p:txBody>
      </p:sp>
    </p:spTree>
    <p:extLst>
      <p:ext uri="{BB962C8B-B14F-4D97-AF65-F5344CB8AC3E}">
        <p14:creationId xmlns:p14="http://schemas.microsoft.com/office/powerpoint/2010/main" val="3267111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Drone maintenance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4" y="2537373"/>
            <a:ext cx="6437478" cy="3034752"/>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General drone maintenance checklist: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Propeller maintenance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No cracks, bends or damage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If any found, replace propellers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If no spares let your instructor know</a:t>
            </a:r>
          </a:p>
        </p:txBody>
      </p:sp>
    </p:spTree>
    <p:extLst>
      <p:ext uri="{BB962C8B-B14F-4D97-AF65-F5344CB8AC3E}">
        <p14:creationId xmlns:p14="http://schemas.microsoft.com/office/powerpoint/2010/main" val="4273459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Drone maintenance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4" y="2537373"/>
            <a:ext cx="7344290" cy="3034752"/>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General drone maintenance checklist: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Transportation</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Use correct storage containers for transport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Avoid heat &amp; safety issues discharge battery to 30% prior to transport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Attach gimbal clamp if appropriate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May need to recalibrate drones’ compass if long distance travelled.</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Consider removing propellers prior to transport</a:t>
            </a:r>
          </a:p>
        </p:txBody>
      </p:sp>
    </p:spTree>
    <p:extLst>
      <p:ext uri="{BB962C8B-B14F-4D97-AF65-F5344CB8AC3E}">
        <p14:creationId xmlns:p14="http://schemas.microsoft.com/office/powerpoint/2010/main" val="2058589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Drone maintenance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4" y="2537373"/>
            <a:ext cx="6437478" cy="3034752"/>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General drone maintenance checklist: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Storage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Remove batteries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Cool dry and non-magnetic location</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Avoid direct sunlight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Storage at 40-65% battery charge</a:t>
            </a:r>
          </a:p>
        </p:txBody>
      </p:sp>
    </p:spTree>
    <p:extLst>
      <p:ext uri="{BB962C8B-B14F-4D97-AF65-F5344CB8AC3E}">
        <p14:creationId xmlns:p14="http://schemas.microsoft.com/office/powerpoint/2010/main" val="2659248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500063" y="2286000"/>
            <a:ext cx="8072437" cy="3857625"/>
          </a:xfrm>
        </p:spPr>
        <p:txBody>
          <a:bodyPr/>
          <a:lstStyle/>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What is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History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Uses of Drones</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Main parts of a Drone</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Theory of Drone flight (fixed wing &amp; multi-rotor)</a:t>
            </a:r>
          </a:p>
          <a:p>
            <a:pPr marL="342900" indent="-342900" algn="l" eaLnBrk="1" hangingPunct="1">
              <a:buFont typeface="Arial" panose="020B0604020202020204" pitchFamily="34" charset="0"/>
              <a:buChar char="•"/>
            </a:pPr>
            <a:r>
              <a:rPr lang="en-AU" sz="2500" dirty="0">
                <a:solidFill>
                  <a:schemeClr val="tx2"/>
                </a:solidFill>
                <a:latin typeface="Tahoma" pitchFamily="34" charset="0"/>
                <a:cs typeface="Tahoma" pitchFamily="34" charset="0"/>
              </a:rPr>
              <a:t>Drone maintenance</a:t>
            </a:r>
          </a:p>
          <a:p>
            <a:pPr marL="342900" indent="-342900" algn="l" eaLnBrk="1" hangingPunct="1">
              <a:buFont typeface="Arial" panose="020B0604020202020204" pitchFamily="34" charset="0"/>
              <a:buChar char="•"/>
            </a:pPr>
            <a:r>
              <a:rPr lang="en-AU" sz="2500" b="1" dirty="0">
                <a:solidFill>
                  <a:schemeClr val="tx2"/>
                </a:solidFill>
                <a:latin typeface="Tahoma" pitchFamily="34" charset="0"/>
                <a:cs typeface="Tahoma" pitchFamily="34" charset="0"/>
              </a:rPr>
              <a:t>CASA Regulations (Drone flying and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5125"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45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What is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428623" y="2128103"/>
            <a:ext cx="5007471" cy="1731690"/>
          </a:xfrm>
          <a:prstGeom prst="rect">
            <a:avLst/>
          </a:prstGeom>
          <a:noFill/>
          <a:ln w="9525">
            <a:noFill/>
            <a:miter lim="800000"/>
            <a:headEnd/>
            <a:tailEnd/>
          </a:ln>
        </p:spPr>
        <p:txBody>
          <a:bodyPr/>
          <a:lstStyle/>
          <a:p>
            <a:pPr eaLnBrk="0" hangingPunct="0">
              <a:spcBef>
                <a:spcPct val="20000"/>
              </a:spcBef>
              <a:buFont typeface="Arial" charset="0"/>
              <a:buNone/>
              <a:defRPr/>
            </a:pPr>
            <a:r>
              <a:rPr lang="en-AU" sz="2400" dirty="0">
                <a:solidFill>
                  <a:schemeClr val="tx2"/>
                </a:solidFill>
                <a:latin typeface="+mn-lt"/>
                <a:cs typeface="+mn-cs"/>
              </a:rPr>
              <a:t>In aviation &amp; space a Drone is: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Aerial vehicle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No on-board human pilot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Remote or autonomously</a:t>
            </a:r>
          </a:p>
        </p:txBody>
      </p:sp>
      <p:pic>
        <p:nvPicPr>
          <p:cNvPr id="2" name="Picture 1">
            <a:extLst>
              <a:ext uri="{FF2B5EF4-FFF2-40B4-BE49-F238E27FC236}">
                <a16:creationId xmlns:a16="http://schemas.microsoft.com/office/drawing/2014/main" id="{2692C119-EFC5-4F9F-85CE-6939ED6FD2B9}"/>
              </a:ext>
            </a:extLst>
          </p:cNvPr>
          <p:cNvPicPr>
            <a:picLocks noChangeAspect="1"/>
          </p:cNvPicPr>
          <p:nvPr/>
        </p:nvPicPr>
        <p:blipFill>
          <a:blip r:embed="rId4"/>
          <a:stretch>
            <a:fillRect/>
          </a:stretch>
        </p:blipFill>
        <p:spPr>
          <a:xfrm>
            <a:off x="5436094" y="1917164"/>
            <a:ext cx="3104682" cy="2485711"/>
          </a:xfrm>
          <a:prstGeom prst="rect">
            <a:avLst/>
          </a:prstGeom>
        </p:spPr>
      </p:pic>
      <p:sp>
        <p:nvSpPr>
          <p:cNvPr id="16" name="Subtitle 8">
            <a:extLst>
              <a:ext uri="{FF2B5EF4-FFF2-40B4-BE49-F238E27FC236}">
                <a16:creationId xmlns:a16="http://schemas.microsoft.com/office/drawing/2014/main" id="{F012093B-D974-4907-B116-A5DCC74E2F8C}"/>
              </a:ext>
            </a:extLst>
          </p:cNvPr>
          <p:cNvSpPr txBox="1">
            <a:spLocks/>
          </p:cNvSpPr>
          <p:nvPr/>
        </p:nvSpPr>
        <p:spPr bwMode="auto">
          <a:xfrm>
            <a:off x="428624" y="4077072"/>
            <a:ext cx="5007471" cy="2160240"/>
          </a:xfrm>
          <a:prstGeom prst="rect">
            <a:avLst/>
          </a:prstGeom>
          <a:noFill/>
          <a:ln w="9525">
            <a:noFill/>
            <a:miter lim="800000"/>
            <a:headEnd/>
            <a:tailEnd/>
          </a:ln>
        </p:spPr>
        <p:txBody>
          <a:bodyPr/>
          <a:lstStyle/>
          <a:p>
            <a:pPr eaLnBrk="0" hangingPunct="0">
              <a:spcBef>
                <a:spcPct val="20000"/>
              </a:spcBef>
              <a:buFont typeface="Arial" charset="0"/>
              <a:buNone/>
              <a:defRPr/>
            </a:pPr>
            <a:r>
              <a:rPr lang="en-AU" sz="2400" dirty="0">
                <a:solidFill>
                  <a:schemeClr val="tx2"/>
                </a:solidFill>
                <a:latin typeface="+mn-lt"/>
                <a:cs typeface="+mn-cs"/>
              </a:rPr>
              <a:t>Also known as: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Unmanned Aerial Vehicles (UAVs)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Unmanned Aerial Systems (UAS)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Remotely Piloted Aircraft Systems (RPAS)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3" y="2537373"/>
            <a:ext cx="7498459" cy="891627"/>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Regulations are laws – rules for keeping everyone safe in the air and on the ground</a:t>
            </a:r>
          </a:p>
        </p:txBody>
      </p:sp>
      <p:sp>
        <p:nvSpPr>
          <p:cNvPr id="7" name="Rectangle 6">
            <a:extLst>
              <a:ext uri="{FF2B5EF4-FFF2-40B4-BE49-F238E27FC236}">
                <a16:creationId xmlns:a16="http://schemas.microsoft.com/office/drawing/2014/main" id="{C016C966-BFDF-4E43-A246-EBCF42A70995}"/>
              </a:ext>
            </a:extLst>
          </p:cNvPr>
          <p:cNvSpPr/>
          <p:nvPr/>
        </p:nvSpPr>
        <p:spPr>
          <a:xfrm>
            <a:off x="1559714" y="3647454"/>
            <a:ext cx="5544616" cy="1206155"/>
          </a:xfrm>
          <a:prstGeom prst="rect">
            <a:avLst/>
          </a:prstGeom>
          <a:noFill/>
          <a:ln w="34925" cmpd="dbl">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000">
                <a:ln w="12700" cap="rnd" cmpd="sng" algn="ctr">
                  <a:solidFill>
                    <a:srgbClr val="000000"/>
                  </a:solidFill>
                  <a:prstDash val="solid"/>
                  <a:bevel/>
                </a:ln>
                <a:solidFill>
                  <a:srgbClr val="FF0000"/>
                </a:solidFill>
                <a:effectLst/>
                <a:ea typeface="Times New Roman" panose="02020603050405020304" pitchFamily="18" charset="0"/>
                <a:cs typeface="Times New Roman" panose="02020603050405020304" pitchFamily="18" charset="0"/>
              </a:rPr>
              <a:t>WARNING</a:t>
            </a:r>
            <a:endParaRPr lang="en-AU" sz="2000">
              <a:solidFill>
                <a:srgbClr val="FF0000"/>
              </a:solidFill>
              <a:effectLst/>
              <a:ea typeface="Times New Roman" panose="02020603050405020304" pitchFamily="18" charset="0"/>
              <a:cs typeface="Times New Roman" panose="02020603050405020304" pitchFamily="18" charset="0"/>
            </a:endParaRPr>
          </a:p>
          <a:p>
            <a:pPr algn="ctr">
              <a:spcAft>
                <a:spcPts val="0"/>
              </a:spcAft>
            </a:pPr>
            <a:r>
              <a:rPr lang="en-AU" sz="2000">
                <a:ln w="9525" cap="rnd" cmpd="sng" algn="ctr">
                  <a:solidFill>
                    <a:srgbClr val="000000"/>
                  </a:solidFill>
                  <a:prstDash val="solid"/>
                  <a:bevel/>
                </a:ln>
                <a:solidFill>
                  <a:srgbClr val="FF0000"/>
                </a:solidFill>
                <a:effectLst/>
                <a:ea typeface="Times New Roman" panose="02020603050405020304" pitchFamily="18" charset="0"/>
                <a:cs typeface="Calibri" panose="020F0502020204030204" pitchFamily="34" charset="0"/>
              </a:rPr>
              <a:t>You must not fly your drone in a way that creates a hazard to another aircraft, person or property, so follow the CASA rules every time you fly.</a:t>
            </a:r>
            <a:endParaRPr lang="en-AU" sz="2000">
              <a:solidFill>
                <a:srgbClr val="FF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394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3" y="2537373"/>
            <a:ext cx="7498459" cy="9172547"/>
          </a:xfrm>
          <a:prstGeom prst="rect">
            <a:avLst/>
          </a:prstGeom>
          <a:noFill/>
          <a:ln w="9525">
            <a:noFill/>
            <a:miter lim="800000"/>
            <a:headEnd/>
            <a:tailEnd/>
          </a:ln>
        </p:spPr>
        <p:txBody>
          <a:bodyPr/>
          <a:lstStyle/>
          <a:p>
            <a:pPr eaLnBrk="0" hangingPunct="0">
              <a:spcBef>
                <a:spcPct val="20000"/>
              </a:spcBef>
              <a:defRPr/>
            </a:pPr>
            <a:r>
              <a:rPr lang="en-AU" sz="1600" dirty="0">
                <a:solidFill>
                  <a:schemeClr val="tx2"/>
                </a:solidFill>
                <a:latin typeface="+mn-lt"/>
                <a:cs typeface="+mn-cs"/>
              </a:rPr>
              <a:t>Rules:</a:t>
            </a:r>
          </a:p>
          <a:p>
            <a:pPr marL="457200"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You must not fly your drone higher than 120 metres (400 ft) above the ground.</a:t>
            </a:r>
          </a:p>
          <a:p>
            <a:pPr marL="457200"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You must not fly your drone over or near an area affecting public safety or where emergency operations are underway (without prior approval). This could include situations such as a car crash, police operations, a fire and associated firefighting efforts, and search and rescue operations.</a:t>
            </a:r>
          </a:p>
          <a:p>
            <a:pPr marL="457200"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You must not fly your drone within 30 metres of people, unless the other person is part of controlling or navigating the drone.</a:t>
            </a:r>
          </a:p>
          <a:p>
            <a:pPr marL="457200"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You must fly only one drone at a time.</a:t>
            </a:r>
          </a:p>
        </p:txBody>
      </p:sp>
    </p:spTree>
    <p:extLst>
      <p:ext uri="{BB962C8B-B14F-4D97-AF65-F5344CB8AC3E}">
        <p14:creationId xmlns:p14="http://schemas.microsoft.com/office/powerpoint/2010/main" val="1220976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3" y="2537373"/>
            <a:ext cx="7498459" cy="9172547"/>
          </a:xfrm>
          <a:prstGeom prst="rect">
            <a:avLst/>
          </a:prstGeom>
          <a:noFill/>
          <a:ln w="9525">
            <a:noFill/>
            <a:miter lim="800000"/>
            <a:headEnd/>
            <a:tailEnd/>
          </a:ln>
        </p:spPr>
        <p:txBody>
          <a:bodyPr/>
          <a:lstStyle/>
          <a:p>
            <a:pPr eaLnBrk="0" hangingPunct="0">
              <a:spcBef>
                <a:spcPct val="20000"/>
              </a:spcBef>
              <a:defRPr/>
            </a:pPr>
            <a:r>
              <a:rPr lang="en-AU" sz="1600" dirty="0">
                <a:solidFill>
                  <a:schemeClr val="tx2"/>
                </a:solidFill>
                <a:latin typeface="+mn-lt"/>
                <a:cs typeface="+mn-cs"/>
              </a:rPr>
              <a:t>Rules continued:</a:t>
            </a:r>
          </a:p>
          <a:p>
            <a:pPr marL="457200"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If your drone weighs more than 100 grams: </a:t>
            </a:r>
          </a:p>
          <a:p>
            <a:pPr marL="914400" lvl="1"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You must keep your drone at least 5.5km away from controlled aerodromes (usually those with a control tower)</a:t>
            </a:r>
          </a:p>
          <a:p>
            <a:pPr marL="914400" lvl="1"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You may fly within 5.5km of a non-controlled aerodrome or helicopter landing site (HLS) only if manned aircraft are not operating to or from the aerodrome. If you become aware of manned aircraft operating to or from the aerodrome/ HLS, you must manoeuvre away from the aircraft and land as soon as safely possible. This includes:</a:t>
            </a:r>
          </a:p>
          <a:p>
            <a:pPr marL="1371600" lvl="2"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not operating your drone within the airfield boundary (*without approval)</a:t>
            </a:r>
          </a:p>
          <a:p>
            <a:pPr marL="1371600" lvl="2"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not operating your drone in the approach and departure paths of the aerodrome (*without approval) </a:t>
            </a:r>
          </a:p>
          <a:p>
            <a:pPr marL="1371600" lvl="2"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 Approval is generally linked to an approved model flying association and its members</a:t>
            </a:r>
          </a:p>
        </p:txBody>
      </p:sp>
    </p:spTree>
    <p:extLst>
      <p:ext uri="{BB962C8B-B14F-4D97-AF65-F5344CB8AC3E}">
        <p14:creationId xmlns:p14="http://schemas.microsoft.com/office/powerpoint/2010/main" val="42071571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3" y="2537373"/>
            <a:ext cx="7498459" cy="9172547"/>
          </a:xfrm>
          <a:prstGeom prst="rect">
            <a:avLst/>
          </a:prstGeom>
          <a:noFill/>
          <a:ln w="9525">
            <a:noFill/>
            <a:miter lim="800000"/>
            <a:headEnd/>
            <a:tailEnd/>
          </a:ln>
        </p:spPr>
        <p:txBody>
          <a:bodyPr/>
          <a:lstStyle/>
          <a:p>
            <a:pPr eaLnBrk="0" hangingPunct="0">
              <a:spcBef>
                <a:spcPct val="20000"/>
              </a:spcBef>
              <a:defRPr/>
            </a:pPr>
            <a:r>
              <a:rPr lang="en-AU" sz="1600" dirty="0">
                <a:solidFill>
                  <a:schemeClr val="tx2"/>
                </a:solidFill>
                <a:latin typeface="+mn-lt"/>
                <a:cs typeface="+mn-cs"/>
              </a:rPr>
              <a:t>Rules continued:</a:t>
            </a:r>
          </a:p>
          <a:p>
            <a:pPr marL="457200"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You must only fly during the day and keep your drone </a:t>
            </a:r>
            <a:r>
              <a:rPr lang="en-AU" sz="1600" b="1" dirty="0">
                <a:solidFill>
                  <a:schemeClr val="tx2"/>
                </a:solidFill>
                <a:latin typeface="+mn-lt"/>
                <a:cs typeface="+mn-cs"/>
              </a:rPr>
              <a:t>within visual line-of sight</a:t>
            </a:r>
            <a:r>
              <a:rPr lang="en-AU" sz="1600" dirty="0">
                <a:solidFill>
                  <a:schemeClr val="tx2"/>
                </a:solidFill>
                <a:latin typeface="+mn-lt"/>
                <a:cs typeface="+mn-cs"/>
              </a:rPr>
              <a:t>. </a:t>
            </a:r>
          </a:p>
          <a:p>
            <a:pPr marL="914400" lvl="1"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This means being able to orientate, navigate and see the aircraft with your own eyes at all times (rather than through a device; for example, through goggles or on a video screen).</a:t>
            </a:r>
          </a:p>
          <a:p>
            <a:pPr marL="457200"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You must not fly over or above people. This could include festivals, sporting ovals, populated beaches, parks, busy roads and footpaths.</a:t>
            </a:r>
          </a:p>
          <a:p>
            <a:pPr marL="457200"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You must not operate your drone in a way that creates a hazard to another aircraft, person, or property</a:t>
            </a:r>
          </a:p>
          <a:p>
            <a:pPr marL="457200"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You must not operate your drone in prohibited or restricted areas.</a:t>
            </a:r>
          </a:p>
          <a:p>
            <a:pPr marL="457200" indent="-457200" eaLnBrk="0" hangingPunct="0">
              <a:spcBef>
                <a:spcPct val="20000"/>
              </a:spcBef>
              <a:buFont typeface="Arial" panose="020B0604020202020204" pitchFamily="34" charset="0"/>
              <a:buChar char="•"/>
              <a:defRPr/>
            </a:pPr>
            <a:r>
              <a:rPr lang="en-AU" sz="1600" dirty="0">
                <a:solidFill>
                  <a:schemeClr val="tx2"/>
                </a:solidFill>
                <a:latin typeface="+mn-lt"/>
                <a:cs typeface="+mn-cs"/>
              </a:rPr>
              <a:t>Please respect personal privacy. Don’t record or photograph people without their consent—this may breach state laws.</a:t>
            </a:r>
          </a:p>
          <a:p>
            <a:pPr marL="914400" lvl="1" indent="-457200" eaLnBrk="0" hangingPunct="0">
              <a:spcBef>
                <a:spcPct val="20000"/>
              </a:spcBef>
              <a:buFont typeface="Arial" panose="020B0604020202020204" pitchFamily="34" charset="0"/>
              <a:buChar char="•"/>
              <a:defRPr/>
            </a:pPr>
            <a:endParaRPr lang="en-AU" sz="16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endParaRPr lang="en-AU" sz="1600" dirty="0">
              <a:solidFill>
                <a:schemeClr val="tx2"/>
              </a:solidFill>
              <a:latin typeface="+mn-lt"/>
              <a:cs typeface="+mn-cs"/>
            </a:endParaRPr>
          </a:p>
        </p:txBody>
      </p:sp>
    </p:spTree>
    <p:extLst>
      <p:ext uri="{BB962C8B-B14F-4D97-AF65-F5344CB8AC3E}">
        <p14:creationId xmlns:p14="http://schemas.microsoft.com/office/powerpoint/2010/main" val="1166995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13052" y="2271726"/>
            <a:ext cx="7498459" cy="9172547"/>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Tips for flying within the law:</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There might be local council and/or national park laws prohibiting drone flights in certain areas.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Research the area you plan to fly and contact your council or national park if you're unsure.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Don't operate near emergency services aircraft – if you fly, they can't.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Flying commercially or for economic gain is illegal, unless you have your remote pilot licence or are flying in the sub-2kg category.</a:t>
            </a:r>
          </a:p>
          <a:p>
            <a:pPr marL="914400" lvl="1"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p:txBody>
      </p:sp>
    </p:spTree>
    <p:extLst>
      <p:ext uri="{BB962C8B-B14F-4D97-AF65-F5344CB8AC3E}">
        <p14:creationId xmlns:p14="http://schemas.microsoft.com/office/powerpoint/2010/main" val="2327908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13052" y="2271726"/>
            <a:ext cx="7498459" cy="9172547"/>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Tips for flying within the law:</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There might be local council and/or national park laws prohibiting drone flights in certain areas.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Research the area you plan to fly and contact your council or national park if you're unsure.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Don't operate near emergency services aircraft – if you fly, they can't.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Flying commercially or for economic gain is illegal, unless you have your remote pilot licence or are flying in the sub-2kg category.</a:t>
            </a:r>
          </a:p>
          <a:p>
            <a:pPr marL="914400" lvl="1"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p:txBody>
      </p:sp>
    </p:spTree>
    <p:extLst>
      <p:ext uri="{BB962C8B-B14F-4D97-AF65-F5344CB8AC3E}">
        <p14:creationId xmlns:p14="http://schemas.microsoft.com/office/powerpoint/2010/main" val="392489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82793" y="2537373"/>
            <a:ext cx="8132582" cy="3627931"/>
          </a:xfrm>
          <a:prstGeom prst="rect">
            <a:avLst/>
          </a:prstGeom>
          <a:noFill/>
          <a:ln w="9525">
            <a:noFill/>
            <a:miter lim="800000"/>
            <a:headEnd/>
            <a:tailEnd/>
          </a:ln>
        </p:spPr>
        <p:txBody>
          <a:bodyPr/>
          <a:lstStyle/>
          <a:p>
            <a:pPr marL="342900" indent="-342900" eaLnBrk="0" hangingPunct="0">
              <a:spcBef>
                <a:spcPct val="20000"/>
              </a:spcBef>
              <a:buFont typeface="Arial" panose="020B0604020202020204" pitchFamily="34" charset="0"/>
              <a:buChar char="•"/>
              <a:defRPr/>
            </a:pPr>
            <a:r>
              <a:rPr lang="en-AU" sz="2400" dirty="0">
                <a:solidFill>
                  <a:schemeClr val="tx2"/>
                </a:solidFill>
                <a:latin typeface="+mn-lt"/>
                <a:cs typeface="+mn-cs"/>
              </a:rPr>
              <a:t>Drone regulations change frequently</a:t>
            </a:r>
          </a:p>
          <a:p>
            <a:pPr marL="342900" indent="-342900" eaLnBrk="0" hangingPunct="0">
              <a:spcBef>
                <a:spcPct val="20000"/>
              </a:spcBef>
              <a:buFont typeface="Arial" panose="020B0604020202020204" pitchFamily="34" charset="0"/>
              <a:buChar char="•"/>
              <a:defRPr/>
            </a:pPr>
            <a:r>
              <a:rPr lang="en-AU" sz="2400" dirty="0">
                <a:solidFill>
                  <a:schemeClr val="tx2"/>
                </a:solidFill>
                <a:latin typeface="+mn-lt"/>
                <a:cs typeface="+mn-cs"/>
              </a:rPr>
              <a:t>In order to remain up to date, check current regulations every six months a </a:t>
            </a:r>
            <a:r>
              <a:rPr lang="en-AU" sz="2400" dirty="0">
                <a:solidFill>
                  <a:schemeClr val="tx2"/>
                </a:solidFill>
                <a:latin typeface="+mn-lt"/>
                <a:cs typeface="+mn-cs"/>
                <a:hlinkClick r:id="rId4"/>
              </a:rPr>
              <a:t>www.casa.gov.au</a:t>
            </a:r>
            <a:endParaRPr lang="en-AU" sz="2400" dirty="0">
              <a:solidFill>
                <a:schemeClr val="tx2"/>
              </a:solidFill>
              <a:latin typeface="+mn-lt"/>
              <a:cs typeface="+mn-cs"/>
            </a:endParaRPr>
          </a:p>
        </p:txBody>
      </p:sp>
    </p:spTree>
    <p:extLst>
      <p:ext uri="{BB962C8B-B14F-4D97-AF65-F5344CB8AC3E}">
        <p14:creationId xmlns:p14="http://schemas.microsoft.com/office/powerpoint/2010/main" val="902013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685800" y="692696"/>
            <a:ext cx="7772400" cy="1470025"/>
          </a:xfrm>
        </p:spPr>
        <p:txBody>
          <a:bodyPr/>
          <a:lstStyle/>
          <a:p>
            <a:pPr eaLnBrk="1" hangingPunct="1"/>
            <a:r>
              <a:rPr lang="en-AU" sz="3200" b="1" dirty="0">
                <a:solidFill>
                  <a:schemeClr val="tx2"/>
                </a:solidFill>
                <a:latin typeface="Tahoma" pitchFamily="34" charset="0"/>
                <a:cs typeface="Tahoma" pitchFamily="34" charset="0"/>
              </a:rPr>
              <a:t>Progress questions</a:t>
            </a:r>
          </a:p>
        </p:txBody>
      </p:sp>
      <p:pic>
        <p:nvPicPr>
          <p:cNvPr id="2" name="Picture 1">
            <a:extLst>
              <a:ext uri="{FF2B5EF4-FFF2-40B4-BE49-F238E27FC236}">
                <a16:creationId xmlns:a16="http://schemas.microsoft.com/office/drawing/2014/main" id="{4B620D24-920A-46DD-AFD9-1FC50D208D9D}"/>
              </a:ext>
            </a:extLst>
          </p:cNvPr>
          <p:cNvPicPr>
            <a:picLocks noChangeAspect="1"/>
          </p:cNvPicPr>
          <p:nvPr/>
        </p:nvPicPr>
        <p:blipFill>
          <a:blip r:embed="rId3"/>
          <a:stretch>
            <a:fillRect/>
          </a:stretch>
        </p:blipFill>
        <p:spPr>
          <a:xfrm>
            <a:off x="2143125" y="1809750"/>
            <a:ext cx="4857750" cy="3238500"/>
          </a:xfrm>
          <a:prstGeom prst="rect">
            <a:avLst/>
          </a:prstGeom>
        </p:spPr>
      </p:pic>
    </p:spTree>
    <p:extLst>
      <p:ext uri="{BB962C8B-B14F-4D97-AF65-F5344CB8AC3E}">
        <p14:creationId xmlns:p14="http://schemas.microsoft.com/office/powerpoint/2010/main" val="7124410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13052" y="2271727"/>
            <a:ext cx="7803364" cy="3893578"/>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Best practice tips:</a:t>
            </a:r>
          </a:p>
          <a:p>
            <a:pPr marL="457200" indent="-457200" eaLnBrk="0" hangingPunct="0">
              <a:spcBef>
                <a:spcPct val="20000"/>
              </a:spcBef>
              <a:buFont typeface="Arial" panose="020B0604020202020204" pitchFamily="34" charset="0"/>
              <a:buChar char="•"/>
              <a:defRPr/>
            </a:pPr>
            <a:r>
              <a:rPr lang="en-AU" sz="2400" i="1" dirty="0">
                <a:solidFill>
                  <a:schemeClr val="tx2"/>
                </a:solidFill>
                <a:latin typeface="+mn-lt"/>
                <a:cs typeface="+mn-cs"/>
              </a:rPr>
              <a:t>Buying and flying for the first time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Don’t tear open the box and go flying straight away.</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Flying without first understanding your drone is likely to result in you crashing and destroying your aircraft. </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Read the operating instructions, follow the manufacturer’s guidance and fly in a safe, open location.</a:t>
            </a:r>
          </a:p>
          <a:p>
            <a:pPr marL="914400" lvl="1"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p:txBody>
      </p:sp>
    </p:spTree>
    <p:extLst>
      <p:ext uri="{BB962C8B-B14F-4D97-AF65-F5344CB8AC3E}">
        <p14:creationId xmlns:p14="http://schemas.microsoft.com/office/powerpoint/2010/main" val="14461670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13052" y="2271727"/>
            <a:ext cx="8379428" cy="4371962"/>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Best practice tips:</a:t>
            </a:r>
          </a:p>
          <a:p>
            <a:pPr marL="457200" indent="-457200" eaLnBrk="0" hangingPunct="0">
              <a:spcBef>
                <a:spcPct val="20000"/>
              </a:spcBef>
              <a:buFont typeface="Arial" panose="020B0604020202020204" pitchFamily="34" charset="0"/>
              <a:buChar char="•"/>
              <a:defRPr/>
            </a:pPr>
            <a:r>
              <a:rPr lang="en-AU" sz="2400" i="1" dirty="0">
                <a:solidFill>
                  <a:schemeClr val="tx2"/>
                </a:solidFill>
                <a:latin typeface="+mn-lt"/>
                <a:cs typeface="+mn-cs"/>
              </a:rPr>
              <a:t>Battery safety</a:t>
            </a: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Batteries can be a hazard if not taken care of</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Look after them and inspect them after every use.</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Whether they’re dropped, smashed or overheated, lithium batteries can become unstable if damaged. </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If your battery shows any signs of leaking, discolouring, bulging or deforming—replace it.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For more information, go to CASA’s battery safety web page.</a:t>
            </a:r>
          </a:p>
        </p:txBody>
      </p:sp>
    </p:spTree>
    <p:extLst>
      <p:ext uri="{BB962C8B-B14F-4D97-AF65-F5344CB8AC3E}">
        <p14:creationId xmlns:p14="http://schemas.microsoft.com/office/powerpoint/2010/main" val="264489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What is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428623" y="2128103"/>
            <a:ext cx="5007471" cy="1731690"/>
          </a:xfrm>
          <a:prstGeom prst="rect">
            <a:avLst/>
          </a:prstGeom>
          <a:noFill/>
          <a:ln w="9525">
            <a:noFill/>
            <a:miter lim="800000"/>
            <a:headEnd/>
            <a:tailEnd/>
          </a:ln>
        </p:spPr>
        <p:txBody>
          <a:bodyPr/>
          <a:lstStyle/>
          <a:p>
            <a:pPr eaLnBrk="0" hangingPunct="0">
              <a:spcBef>
                <a:spcPct val="20000"/>
              </a:spcBef>
              <a:buFont typeface="Arial" charset="0"/>
              <a:buNone/>
              <a:defRPr/>
            </a:pPr>
            <a:r>
              <a:rPr lang="en-AU" sz="2400" dirty="0">
                <a:solidFill>
                  <a:schemeClr val="tx2"/>
                </a:solidFill>
                <a:latin typeface="+mn-lt"/>
                <a:cs typeface="+mn-cs"/>
              </a:rPr>
              <a:t>Original purpose: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Dull/dangerous work</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Military – then increasingly civilian</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More civilian now than military</a:t>
            </a:r>
          </a:p>
        </p:txBody>
      </p:sp>
      <p:pic>
        <p:nvPicPr>
          <p:cNvPr id="15" name="Picture 14">
            <a:extLst>
              <a:ext uri="{FF2B5EF4-FFF2-40B4-BE49-F238E27FC236}">
                <a16:creationId xmlns:a16="http://schemas.microsoft.com/office/drawing/2014/main" id="{C43DF188-DE2F-4929-9808-254F78BD7DF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32498">
            <a:off x="4116733" y="3285236"/>
            <a:ext cx="4477851" cy="1535601"/>
          </a:xfrm>
          <a:prstGeom prst="rect">
            <a:avLst/>
          </a:prstGeom>
          <a:noFill/>
          <a:ln>
            <a:noFill/>
          </a:ln>
        </p:spPr>
      </p:pic>
      <p:sp>
        <p:nvSpPr>
          <p:cNvPr id="16" name="Subtitle 8">
            <a:extLst>
              <a:ext uri="{FF2B5EF4-FFF2-40B4-BE49-F238E27FC236}">
                <a16:creationId xmlns:a16="http://schemas.microsoft.com/office/drawing/2014/main" id="{F012093B-D974-4907-B116-A5DCC74E2F8C}"/>
              </a:ext>
            </a:extLst>
          </p:cNvPr>
          <p:cNvSpPr txBox="1">
            <a:spLocks/>
          </p:cNvSpPr>
          <p:nvPr/>
        </p:nvSpPr>
        <p:spPr bwMode="auto">
          <a:xfrm>
            <a:off x="456509" y="4933432"/>
            <a:ext cx="8474889" cy="1152128"/>
          </a:xfrm>
          <a:prstGeom prst="rect">
            <a:avLst/>
          </a:prstGeom>
          <a:noFill/>
          <a:ln w="9525">
            <a:noFill/>
            <a:miter lim="800000"/>
            <a:headEnd/>
            <a:tailEnd/>
          </a:ln>
        </p:spPr>
        <p:txBody>
          <a:bodyPr/>
          <a:lstStyle/>
          <a:p>
            <a:pPr eaLnBrk="0" hangingPunct="0">
              <a:spcBef>
                <a:spcPct val="20000"/>
              </a:spcBef>
              <a:buFont typeface="Arial" charset="0"/>
              <a:buNone/>
              <a:defRPr/>
            </a:pPr>
            <a:r>
              <a:rPr lang="en-AU" sz="2800" dirty="0">
                <a:solidFill>
                  <a:schemeClr val="tx2"/>
                </a:solidFill>
                <a:latin typeface="+mn-lt"/>
                <a:cs typeface="+mn-cs"/>
              </a:rPr>
              <a:t>RESEARCH TOPIC:</a:t>
            </a:r>
          </a:p>
          <a:p>
            <a:pPr marL="457200" indent="-457200" eaLnBrk="0" hangingPunct="0">
              <a:spcBef>
                <a:spcPct val="20000"/>
              </a:spcBef>
              <a:buFont typeface="Arial" panose="020B0604020202020204" pitchFamily="34" charset="0"/>
              <a:buChar char="•"/>
              <a:defRPr/>
            </a:pPr>
            <a:r>
              <a:rPr lang="en-AU" sz="2800" dirty="0">
                <a:solidFill>
                  <a:schemeClr val="tx2"/>
                </a:solidFill>
                <a:latin typeface="+mn-lt"/>
                <a:cs typeface="+mn-cs"/>
              </a:rPr>
              <a:t>How many drones are currently being used in Australia?</a:t>
            </a:r>
          </a:p>
        </p:txBody>
      </p:sp>
    </p:spTree>
    <p:extLst>
      <p:ext uri="{BB962C8B-B14F-4D97-AF65-F5344CB8AC3E}">
        <p14:creationId xmlns:p14="http://schemas.microsoft.com/office/powerpoint/2010/main" val="12803334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13052" y="2271727"/>
            <a:ext cx="8202323" cy="4086212"/>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Best practice tips:</a:t>
            </a:r>
          </a:p>
          <a:p>
            <a:pPr marL="457200" indent="-457200" eaLnBrk="0" hangingPunct="0">
              <a:spcBef>
                <a:spcPct val="20000"/>
              </a:spcBef>
              <a:buFont typeface="Arial" panose="020B0604020202020204" pitchFamily="34" charset="0"/>
              <a:buChar char="•"/>
              <a:defRPr/>
            </a:pPr>
            <a:r>
              <a:rPr lang="en-AU" sz="2400" i="1" dirty="0">
                <a:solidFill>
                  <a:schemeClr val="tx2"/>
                </a:solidFill>
                <a:latin typeface="+mn-lt"/>
                <a:cs typeface="+mn-cs"/>
              </a:rPr>
              <a:t>Privacy</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Privacy is an important issue that all drone owners need to think about. </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Rules vary from state to state, but you should always respect personal privacy and not record or photograph anyone without their consent.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If you are concerned about drones and their implications for privacy, you can contact the Office of the Australian Information Commissioner.</a:t>
            </a:r>
          </a:p>
          <a:p>
            <a:pPr marL="914400" lvl="1"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p:txBody>
      </p:sp>
    </p:spTree>
    <p:extLst>
      <p:ext uri="{BB962C8B-B14F-4D97-AF65-F5344CB8AC3E}">
        <p14:creationId xmlns:p14="http://schemas.microsoft.com/office/powerpoint/2010/main" val="3344852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13052" y="2271727"/>
            <a:ext cx="8451436" cy="4586274"/>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Best practice tips:</a:t>
            </a:r>
          </a:p>
          <a:p>
            <a:pPr marL="457200" indent="-457200" eaLnBrk="0" hangingPunct="0">
              <a:spcBef>
                <a:spcPct val="20000"/>
              </a:spcBef>
              <a:buFont typeface="Arial" panose="020B0604020202020204" pitchFamily="34" charset="0"/>
              <a:buChar char="•"/>
              <a:defRPr/>
            </a:pPr>
            <a:r>
              <a:rPr lang="en-AU" sz="2400" i="1" dirty="0">
                <a:solidFill>
                  <a:schemeClr val="tx2"/>
                </a:solidFill>
                <a:latin typeface="+mn-lt"/>
                <a:cs typeface="+mn-cs"/>
              </a:rPr>
              <a:t>Whales, dolphins and eagles</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There are certain animals you need to keep your drone away from.</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State-based environmental laws prohibit drones from flying within 300m of marine mammals. Fines can range from $300 to $110,000.</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Birds of prey, such as eagles, hawks and falcons don’t take kindly to a buzzing drone nearby.</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Check the area before take off and land if you see any flying talons nearby.</a:t>
            </a:r>
            <a:r>
              <a:rPr lang="en-AU" u="sng" dirty="0">
                <a:hlinkClick r:id="rId4"/>
              </a:rPr>
              <a:t> </a:t>
            </a:r>
            <a:r>
              <a:rPr lang="en-AU" sz="2400" u="sng" dirty="0">
                <a:latin typeface="+mn-lt"/>
                <a:hlinkClick r:id="rId4"/>
              </a:rPr>
              <a:t>like this one</a:t>
            </a:r>
            <a:r>
              <a:rPr lang="en-AU" dirty="0"/>
              <a:t>.</a:t>
            </a: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p:txBody>
      </p:sp>
    </p:spTree>
    <p:extLst>
      <p:ext uri="{BB962C8B-B14F-4D97-AF65-F5344CB8AC3E}">
        <p14:creationId xmlns:p14="http://schemas.microsoft.com/office/powerpoint/2010/main" val="546728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CASA Regulations on Drone flying / Airspace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13052" y="2271727"/>
            <a:ext cx="7498459" cy="4086212"/>
          </a:xfrm>
          <a:prstGeom prst="rect">
            <a:avLst/>
          </a:prstGeom>
          <a:noFill/>
          <a:ln w="9525">
            <a:noFill/>
            <a:miter lim="800000"/>
            <a:headEnd/>
            <a:tailEnd/>
          </a:ln>
        </p:spPr>
        <p:txBody>
          <a:bodyPr/>
          <a:lstStyle/>
          <a:p>
            <a:pPr eaLnBrk="0" hangingPunct="0">
              <a:spcBef>
                <a:spcPct val="20000"/>
              </a:spcBef>
              <a:defRPr/>
            </a:pPr>
            <a:r>
              <a:rPr lang="en-AU" sz="2400" dirty="0">
                <a:solidFill>
                  <a:schemeClr val="tx2"/>
                </a:solidFill>
                <a:latin typeface="+mn-lt"/>
                <a:cs typeface="+mn-cs"/>
              </a:rPr>
              <a:t>12 Ways Your Drone Can Land You in Trouble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Flight Safety Australia recently published ‘Dirty Dozen: 12 ways your drone can land you in trouble’. </a:t>
            </a:r>
            <a:r>
              <a:rPr lang="en-AU" sz="2400" u="sng" dirty="0">
                <a:latin typeface="+mn-lt"/>
                <a:hlinkClick r:id="rId4"/>
              </a:rPr>
              <a:t>Read the article on Flight Safety Australia and watch the videos.</a:t>
            </a:r>
            <a:endParaRPr lang="en-AU" sz="2400" dirty="0">
              <a:solidFill>
                <a:schemeClr val="tx2"/>
              </a:solidFill>
              <a:latin typeface="+mn-lt"/>
              <a:cs typeface="+mn-cs"/>
            </a:endParaRPr>
          </a:p>
          <a:p>
            <a:pPr marL="914400" lvl="1"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p:txBody>
      </p:sp>
    </p:spTree>
    <p:extLst>
      <p:ext uri="{BB962C8B-B14F-4D97-AF65-F5344CB8AC3E}">
        <p14:creationId xmlns:p14="http://schemas.microsoft.com/office/powerpoint/2010/main" val="397306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7498459" cy="857250"/>
          </a:xfrm>
        </p:spPr>
        <p:txBody>
          <a:bodyPr/>
          <a:lstStyle/>
          <a:p>
            <a:pPr algn="l" eaLnBrk="1" hangingPunct="1"/>
            <a:r>
              <a:rPr lang="en-AU" sz="3200" b="1" dirty="0">
                <a:solidFill>
                  <a:schemeClr val="tx2"/>
                </a:solidFill>
                <a:latin typeface="Tahoma" pitchFamily="34" charset="0"/>
                <a:cs typeface="Tahoma" pitchFamily="34" charset="0"/>
              </a:rPr>
              <a:t>Next Steps…</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8">
            <a:extLst>
              <a:ext uri="{FF2B5EF4-FFF2-40B4-BE49-F238E27FC236}">
                <a16:creationId xmlns:a16="http://schemas.microsoft.com/office/drawing/2014/main" id="{8613BF42-5A0C-4C4C-8F0F-71A0C85A42EF}"/>
              </a:ext>
            </a:extLst>
          </p:cNvPr>
          <p:cNvSpPr txBox="1">
            <a:spLocks/>
          </p:cNvSpPr>
          <p:nvPr/>
        </p:nvSpPr>
        <p:spPr bwMode="auto">
          <a:xfrm>
            <a:off x="513052" y="2271727"/>
            <a:ext cx="7498459" cy="4086212"/>
          </a:xfrm>
          <a:prstGeom prst="rect">
            <a:avLst/>
          </a:prstGeom>
          <a:noFill/>
          <a:ln w="9525">
            <a:noFill/>
            <a:miter lim="800000"/>
            <a:headEnd/>
            <a:tailEnd/>
          </a:ln>
        </p:spPr>
        <p:txBody>
          <a:bodyPr/>
          <a:lstStyle/>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Complete the workbook</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Sit the theory exam</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Practical training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Practical flight activity/assessment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Demonstrate and explain safe drone operation</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Once competent:</a:t>
            </a:r>
          </a:p>
          <a:p>
            <a:pPr marL="914400" lvl="1"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You have completed AAL Class 3 Drone Air Activities!</a:t>
            </a:r>
          </a:p>
          <a:p>
            <a:pPr marL="914400" lvl="1" indent="-457200" eaLnBrk="0" hangingPunct="0">
              <a:spcBef>
                <a:spcPct val="20000"/>
              </a:spcBef>
              <a:buFont typeface="Arial" panose="020B0604020202020204" pitchFamily="34" charset="0"/>
              <a:buChar char="•"/>
              <a:defRPr/>
            </a:pPr>
            <a:endParaRPr lang="en-AU" sz="2400" dirty="0">
              <a:solidFill>
                <a:schemeClr val="tx2"/>
              </a:solidFill>
              <a:latin typeface="+mn-lt"/>
              <a:cs typeface="+mn-cs"/>
            </a:endParaRPr>
          </a:p>
        </p:txBody>
      </p:sp>
    </p:spTree>
    <p:extLst>
      <p:ext uri="{BB962C8B-B14F-4D97-AF65-F5344CB8AC3E}">
        <p14:creationId xmlns:p14="http://schemas.microsoft.com/office/powerpoint/2010/main" val="240365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What is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428623" y="2128103"/>
            <a:ext cx="5007471" cy="1731690"/>
          </a:xfrm>
          <a:prstGeom prst="rect">
            <a:avLst/>
          </a:prstGeom>
          <a:noFill/>
          <a:ln w="9525">
            <a:noFill/>
            <a:miter lim="800000"/>
            <a:headEnd/>
            <a:tailEnd/>
          </a:ln>
        </p:spPr>
        <p:txBody>
          <a:bodyPr/>
          <a:lstStyle/>
          <a:p>
            <a:pPr eaLnBrk="0" hangingPunct="0">
              <a:spcBef>
                <a:spcPct val="20000"/>
              </a:spcBef>
              <a:buFont typeface="Arial" charset="0"/>
              <a:buNone/>
              <a:defRPr/>
            </a:pPr>
            <a:r>
              <a:rPr lang="en-AU" sz="2400" dirty="0">
                <a:solidFill>
                  <a:schemeClr val="tx2"/>
                </a:solidFill>
                <a:latin typeface="+mn-lt"/>
                <a:cs typeface="+mn-cs"/>
              </a:rPr>
              <a:t>Categories: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Multirotor</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Fixed-wing</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Tilt wing</a:t>
            </a:r>
          </a:p>
        </p:txBody>
      </p:sp>
    </p:spTree>
    <p:extLst>
      <p:ext uri="{BB962C8B-B14F-4D97-AF65-F5344CB8AC3E}">
        <p14:creationId xmlns:p14="http://schemas.microsoft.com/office/powerpoint/2010/main" val="13297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1285875"/>
            <a:ext cx="5007471" cy="857250"/>
          </a:xfrm>
        </p:spPr>
        <p:txBody>
          <a:bodyPr/>
          <a:lstStyle/>
          <a:p>
            <a:pPr algn="l" eaLnBrk="1" hangingPunct="1"/>
            <a:r>
              <a:rPr lang="en-AU" sz="3200" b="1" dirty="0">
                <a:solidFill>
                  <a:schemeClr val="tx2"/>
                </a:solidFill>
                <a:latin typeface="Tahoma" pitchFamily="34" charset="0"/>
                <a:cs typeface="Tahoma" pitchFamily="34" charset="0"/>
              </a:rPr>
              <a:t>What is a Drone?</a:t>
            </a:r>
          </a:p>
        </p:txBody>
      </p:sp>
      <p:sp>
        <p:nvSpPr>
          <p:cNvPr id="5" name="Subtitle 2"/>
          <p:cNvSpPr txBox="1">
            <a:spLocks/>
          </p:cNvSpPr>
          <p:nvPr/>
        </p:nvSpPr>
        <p:spPr>
          <a:xfrm>
            <a:off x="428625" y="6357938"/>
            <a:ext cx="1857375" cy="285750"/>
          </a:xfrm>
          <a:prstGeom prst="rect">
            <a:avLst/>
          </a:prstGeom>
        </p:spPr>
        <p:txBody>
          <a:bodyPr>
            <a:normAutofit/>
          </a:bodyPr>
          <a:lstStyle/>
          <a:p>
            <a:pPr algn="ctr" fontAlgn="auto">
              <a:spcBef>
                <a:spcPct val="20000"/>
              </a:spcBef>
              <a:spcAft>
                <a:spcPts val="0"/>
              </a:spcAft>
              <a:buFont typeface="Arial" pitchFamily="34" charset="0"/>
              <a:buNone/>
              <a:defRPr/>
            </a:pPr>
            <a:r>
              <a:rPr lang="en-AU" sz="1200" dirty="0">
                <a:solidFill>
                  <a:schemeClr val="tx2">
                    <a:lumMod val="60000"/>
                    <a:lumOff val="40000"/>
                  </a:schemeClr>
                </a:solidFill>
                <a:latin typeface="Tahoma" pitchFamily="34" charset="0"/>
                <a:ea typeface="Tahoma" pitchFamily="34" charset="0"/>
                <a:cs typeface="Tahoma" pitchFamily="34" charset="0"/>
              </a:rPr>
              <a:t>Queensland Group</a:t>
            </a:r>
          </a:p>
        </p:txBody>
      </p:sp>
      <p:pic>
        <p:nvPicPr>
          <p:cNvPr id="6148" name="Picture 5" descr="AALLogoComb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8913"/>
            <a:ext cx="2449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8"/>
          <p:cNvSpPr txBox="1">
            <a:spLocks/>
          </p:cNvSpPr>
          <p:nvPr/>
        </p:nvSpPr>
        <p:spPr bwMode="auto">
          <a:xfrm>
            <a:off x="428623" y="2128103"/>
            <a:ext cx="5007471" cy="1731690"/>
          </a:xfrm>
          <a:prstGeom prst="rect">
            <a:avLst/>
          </a:prstGeom>
          <a:noFill/>
          <a:ln w="9525">
            <a:noFill/>
            <a:miter lim="800000"/>
            <a:headEnd/>
            <a:tailEnd/>
          </a:ln>
        </p:spPr>
        <p:txBody>
          <a:bodyPr/>
          <a:lstStyle/>
          <a:p>
            <a:pPr eaLnBrk="0" hangingPunct="0">
              <a:spcBef>
                <a:spcPct val="20000"/>
              </a:spcBef>
              <a:buFont typeface="Arial" charset="0"/>
              <a:buNone/>
              <a:defRPr/>
            </a:pPr>
            <a:r>
              <a:rPr lang="en-AU" sz="2400" dirty="0" err="1">
                <a:solidFill>
                  <a:schemeClr val="tx2"/>
                </a:solidFill>
                <a:latin typeface="+mn-lt"/>
                <a:cs typeface="+mn-cs"/>
              </a:rPr>
              <a:t>Multirotors</a:t>
            </a:r>
            <a:r>
              <a:rPr lang="en-AU" sz="2400" dirty="0">
                <a:solidFill>
                  <a:schemeClr val="tx2"/>
                </a:solidFill>
                <a:latin typeface="+mn-lt"/>
                <a:cs typeface="+mn-cs"/>
              </a:rPr>
              <a:t>:</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Have many propellers</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Can hover</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Can manoeuvre more quickly and efficiently</a:t>
            </a:r>
          </a:p>
          <a:p>
            <a:pPr eaLnBrk="0" hangingPunct="0">
              <a:spcBef>
                <a:spcPct val="20000"/>
              </a:spcBef>
              <a:defRPr/>
            </a:pPr>
            <a:r>
              <a:rPr lang="en-AU" sz="2400" dirty="0">
                <a:solidFill>
                  <a:schemeClr val="tx2"/>
                </a:solidFill>
                <a:latin typeface="+mn-lt"/>
                <a:cs typeface="+mn-cs"/>
              </a:rPr>
              <a:t>Types include:</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Quadrotor </a:t>
            </a:r>
          </a:p>
          <a:p>
            <a:pPr marL="457200" indent="-457200" eaLnBrk="0" hangingPunct="0">
              <a:spcBef>
                <a:spcPct val="20000"/>
              </a:spcBef>
              <a:buFont typeface="Arial" panose="020B0604020202020204" pitchFamily="34" charset="0"/>
              <a:buChar char="•"/>
              <a:defRPr/>
            </a:pPr>
            <a:r>
              <a:rPr lang="en-AU" sz="2400" dirty="0" err="1">
                <a:solidFill>
                  <a:schemeClr val="tx2"/>
                </a:solidFill>
                <a:latin typeface="+mn-lt"/>
                <a:cs typeface="+mn-cs"/>
              </a:rPr>
              <a:t>Hexacopter</a:t>
            </a:r>
            <a:r>
              <a:rPr lang="en-AU" sz="2400" dirty="0">
                <a:solidFill>
                  <a:schemeClr val="tx2"/>
                </a:solidFill>
                <a:latin typeface="+mn-lt"/>
                <a:cs typeface="+mn-cs"/>
              </a:rPr>
              <a:t> </a:t>
            </a:r>
          </a:p>
          <a:p>
            <a:pPr marL="457200" indent="-457200" eaLnBrk="0" hangingPunct="0">
              <a:spcBef>
                <a:spcPct val="20000"/>
              </a:spcBef>
              <a:buFont typeface="Arial" panose="020B0604020202020204" pitchFamily="34" charset="0"/>
              <a:buChar char="•"/>
              <a:defRPr/>
            </a:pPr>
            <a:r>
              <a:rPr lang="en-AU" sz="2400" dirty="0">
                <a:solidFill>
                  <a:schemeClr val="tx2"/>
                </a:solidFill>
                <a:latin typeface="+mn-lt"/>
                <a:cs typeface="+mn-cs"/>
              </a:rPr>
              <a:t>Octocopter</a:t>
            </a:r>
          </a:p>
        </p:txBody>
      </p:sp>
      <p:pic>
        <p:nvPicPr>
          <p:cNvPr id="6" name="Picture 5">
            <a:extLst>
              <a:ext uri="{FF2B5EF4-FFF2-40B4-BE49-F238E27FC236}">
                <a16:creationId xmlns:a16="http://schemas.microsoft.com/office/drawing/2014/main" id="{D6202064-3E21-4BC0-95BA-151D0D0AFC5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635586"/>
            <a:ext cx="2444115" cy="1338580"/>
          </a:xfrm>
          <a:prstGeom prst="rect">
            <a:avLst/>
          </a:prstGeom>
          <a:noFill/>
          <a:ln>
            <a:noFill/>
          </a:ln>
        </p:spPr>
      </p:pic>
      <p:pic>
        <p:nvPicPr>
          <p:cNvPr id="2" name="Picture 1">
            <a:extLst>
              <a:ext uri="{FF2B5EF4-FFF2-40B4-BE49-F238E27FC236}">
                <a16:creationId xmlns:a16="http://schemas.microsoft.com/office/drawing/2014/main" id="{CFA624F3-B3A3-4DAE-9BC4-8794F488DCB8}"/>
              </a:ext>
            </a:extLst>
          </p:cNvPr>
          <p:cNvPicPr>
            <a:picLocks noChangeAspect="1"/>
          </p:cNvPicPr>
          <p:nvPr/>
        </p:nvPicPr>
        <p:blipFill>
          <a:blip r:embed="rId5"/>
          <a:stretch>
            <a:fillRect/>
          </a:stretch>
        </p:blipFill>
        <p:spPr>
          <a:xfrm>
            <a:off x="6007849" y="476672"/>
            <a:ext cx="2592442" cy="1731690"/>
          </a:xfrm>
          <a:prstGeom prst="rect">
            <a:avLst/>
          </a:prstGeom>
        </p:spPr>
      </p:pic>
      <p:pic>
        <p:nvPicPr>
          <p:cNvPr id="3" name="Picture 2">
            <a:extLst>
              <a:ext uri="{FF2B5EF4-FFF2-40B4-BE49-F238E27FC236}">
                <a16:creationId xmlns:a16="http://schemas.microsoft.com/office/drawing/2014/main" id="{6A1727B7-B28B-42B0-914C-E9ED09A41374}"/>
              </a:ext>
            </a:extLst>
          </p:cNvPr>
          <p:cNvPicPr>
            <a:picLocks noChangeAspect="1"/>
          </p:cNvPicPr>
          <p:nvPr/>
        </p:nvPicPr>
        <p:blipFill>
          <a:blip r:embed="rId6"/>
          <a:stretch>
            <a:fillRect/>
          </a:stretch>
        </p:blipFill>
        <p:spPr>
          <a:xfrm>
            <a:off x="5578131" y="4401390"/>
            <a:ext cx="3022159" cy="1986396"/>
          </a:xfrm>
          <a:prstGeom prst="rect">
            <a:avLst/>
          </a:prstGeom>
        </p:spPr>
      </p:pic>
      <p:sp>
        <p:nvSpPr>
          <p:cNvPr id="9" name="Rectangle 8">
            <a:extLst>
              <a:ext uri="{FF2B5EF4-FFF2-40B4-BE49-F238E27FC236}">
                <a16:creationId xmlns:a16="http://schemas.microsoft.com/office/drawing/2014/main" id="{62245B54-2AE9-4089-B88F-50B438DB7A96}"/>
              </a:ext>
            </a:extLst>
          </p:cNvPr>
          <p:cNvSpPr/>
          <p:nvPr/>
        </p:nvSpPr>
        <p:spPr>
          <a:xfrm>
            <a:off x="6007849" y="2174667"/>
            <a:ext cx="2592441" cy="246221"/>
          </a:xfrm>
          <a:prstGeom prst="rect">
            <a:avLst/>
          </a:prstGeom>
        </p:spPr>
        <p:txBody>
          <a:bodyPr wrap="square">
            <a:spAutoFit/>
          </a:bodyPr>
          <a:lstStyle/>
          <a:p>
            <a:pPr algn="ctr"/>
            <a:r>
              <a:rPr lang="en-AU" sz="1000" dirty="0"/>
              <a:t>https://pixabay.com/images/search/drone/</a:t>
            </a:r>
          </a:p>
        </p:txBody>
      </p:sp>
    </p:spTree>
    <p:extLst>
      <p:ext uri="{BB962C8B-B14F-4D97-AF65-F5344CB8AC3E}">
        <p14:creationId xmlns:p14="http://schemas.microsoft.com/office/powerpoint/2010/main" val="49481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2965</Words>
  <Application>Microsoft Office PowerPoint</Application>
  <PresentationFormat>On-screen Show (4:3)</PresentationFormat>
  <Paragraphs>637</Paragraphs>
  <Slides>73</Slides>
  <Notes>73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Tahoma</vt:lpstr>
      <vt:lpstr>Office Theme</vt:lpstr>
      <vt:lpstr>PowerPoint Presentation</vt:lpstr>
      <vt:lpstr>Drone Air Activities 3</vt:lpstr>
      <vt:lpstr>Assessment:</vt:lpstr>
      <vt:lpstr>This Course will cover:</vt:lpstr>
      <vt:lpstr>PowerPoint Presentation</vt:lpstr>
      <vt:lpstr>What is a Drone?</vt:lpstr>
      <vt:lpstr>What is a Drone?</vt:lpstr>
      <vt:lpstr>What is a Drone?</vt:lpstr>
      <vt:lpstr>What is a Drone?</vt:lpstr>
      <vt:lpstr>What is a Drone?</vt:lpstr>
      <vt:lpstr>What is a Drone?</vt:lpstr>
      <vt:lpstr>Progress questions</vt:lpstr>
      <vt:lpstr>PowerPoint Presentation</vt:lpstr>
      <vt:lpstr>When were drones first used?</vt:lpstr>
      <vt:lpstr>Let’s look at the history…</vt:lpstr>
      <vt:lpstr>Let’s look at the history…</vt:lpstr>
      <vt:lpstr>Let’s look at the history…</vt:lpstr>
      <vt:lpstr>Let’s look at the history…</vt:lpstr>
      <vt:lpstr>Progress questions</vt:lpstr>
      <vt:lpstr>PowerPoint Presentation</vt:lpstr>
      <vt:lpstr>Why use a drone?</vt:lpstr>
      <vt:lpstr>Organisations that use drones</vt:lpstr>
      <vt:lpstr>Organisations that use drones</vt:lpstr>
      <vt:lpstr>Organisations that use drones</vt:lpstr>
      <vt:lpstr>Organisations that use drones</vt:lpstr>
      <vt:lpstr>Organisations that use drones</vt:lpstr>
      <vt:lpstr>Organisations that use drones</vt:lpstr>
      <vt:lpstr>Organisations that use drones</vt:lpstr>
      <vt:lpstr>Organisations that use drones</vt:lpstr>
      <vt:lpstr>Organisations that use drones</vt:lpstr>
      <vt:lpstr>Organisations that use drones</vt:lpstr>
      <vt:lpstr>Progress questions</vt:lpstr>
      <vt:lpstr>PowerPoint Presentation</vt:lpstr>
      <vt:lpstr>Main parts of a drone</vt:lpstr>
      <vt:lpstr>Main parts of a drone</vt:lpstr>
      <vt:lpstr>Main parts of a drone</vt:lpstr>
      <vt:lpstr>Main parts of a drone</vt:lpstr>
      <vt:lpstr>Main parts of a drone</vt:lpstr>
      <vt:lpstr>Main parts of a drone</vt:lpstr>
      <vt:lpstr>Main parts of a drone</vt:lpstr>
      <vt:lpstr>Main parts of a drone</vt:lpstr>
      <vt:lpstr>PowerPoint Presentation</vt:lpstr>
      <vt:lpstr>Theory of drone flight – fixed wing</vt:lpstr>
      <vt:lpstr>Theory of drone flight – fixed wing</vt:lpstr>
      <vt:lpstr>Theory of drone flight – Quadcopter</vt:lpstr>
      <vt:lpstr>Theory of drone flight – Quadcopter</vt:lpstr>
      <vt:lpstr>Theory of drone flight – Quadcopter</vt:lpstr>
      <vt:lpstr>Theory of drone flight – Quadcopter</vt:lpstr>
      <vt:lpstr>Theory of drone flight – Quadcopter</vt:lpstr>
      <vt:lpstr>PowerPoint Presentation</vt:lpstr>
      <vt:lpstr>Drone maintenance</vt:lpstr>
      <vt:lpstr>Drone maintenance</vt:lpstr>
      <vt:lpstr>Drone maintenance</vt:lpstr>
      <vt:lpstr>Drone maintenance</vt:lpstr>
      <vt:lpstr>Drone maintenance</vt:lpstr>
      <vt:lpstr>Drone maintenance</vt:lpstr>
      <vt:lpstr>Drone maintenance</vt:lpstr>
      <vt:lpstr>Drone maintenance</vt:lpstr>
      <vt:lpstr>PowerPoint Presentation</vt:lpstr>
      <vt:lpstr>CASA Regulations on Drone flying / Airspace</vt:lpstr>
      <vt:lpstr>CASA Regulations on Drone flying / Airspace</vt:lpstr>
      <vt:lpstr>CASA Regulations on Drone flying / Airspace</vt:lpstr>
      <vt:lpstr>CASA Regulations on Drone flying / Airspace</vt:lpstr>
      <vt:lpstr>CASA Regulations on Drone flying / Airspace</vt:lpstr>
      <vt:lpstr>CASA Regulations on Drone flying / Airspace</vt:lpstr>
      <vt:lpstr>CASA Regulations on Drone flying / Airspace</vt:lpstr>
      <vt:lpstr>Progress questions</vt:lpstr>
      <vt:lpstr>CASA Regulations on Drone flying / Airspace</vt:lpstr>
      <vt:lpstr>CASA Regulations on Drone flying / Airspace</vt:lpstr>
      <vt:lpstr>CASA Regulations on Drone flying / Airspace</vt:lpstr>
      <vt:lpstr>CASA Regulations on Drone flying / Airspace</vt:lpstr>
      <vt:lpstr>CASA Regulations on Drone flying / Airspace</vt:lpstr>
      <vt:lpstr>Next Steps…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Michael Hansen</cp:lastModifiedBy>
  <cp:revision>130</cp:revision>
  <dcterms:created xsi:type="dcterms:W3CDTF">2009-07-29T10:01:54Z</dcterms:created>
  <dcterms:modified xsi:type="dcterms:W3CDTF">2020-08-17T09:52:40Z</dcterms:modified>
</cp:coreProperties>
</file>